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  <p:sldMasterId id="2147483915" r:id="rId2"/>
  </p:sldMasterIdLst>
  <p:notesMasterIdLst>
    <p:notesMasterId r:id="rId9"/>
  </p:notesMasterIdLst>
  <p:handoutMasterIdLst>
    <p:handoutMasterId r:id="rId10"/>
  </p:handoutMasterIdLst>
  <p:sldIdLst>
    <p:sldId id="825" r:id="rId3"/>
    <p:sldId id="844" r:id="rId4"/>
    <p:sldId id="847" r:id="rId5"/>
    <p:sldId id="840" r:id="rId6"/>
    <p:sldId id="846" r:id="rId7"/>
    <p:sldId id="841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643BD7-3C32-0548-82AE-62A45E097535}">
          <p14:sldIdLst>
            <p14:sldId id="825"/>
            <p14:sldId id="844"/>
            <p14:sldId id="847"/>
            <p14:sldId id="840"/>
            <p14:sldId id="846"/>
            <p14:sldId id="8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5424" userDrawn="1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  <p:cmAuthor id="1" name="Lorraine Arvin" initials="" lastIdx="5" clrIdx="1"/>
  <p:cmAuthor id="2" name="Mandy Distel" initials="MD" lastIdx="0" clrIdx="2"/>
  <p:cmAuthor id="3" name="Debra Cavey" initials="DC" lastIdx="0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99"/>
    <a:srgbClr val="FF9900"/>
    <a:srgbClr val="0086EA"/>
    <a:srgbClr val="0077D0"/>
    <a:srgbClr val="005EA4"/>
    <a:srgbClr val="3366FF"/>
    <a:srgbClr val="6699FF"/>
    <a:srgbClr val="DAA600"/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6" autoAdjust="0"/>
    <p:restoredTop sz="94434" autoAdjust="0"/>
  </p:normalViewPr>
  <p:slideViewPr>
    <p:cSldViewPr>
      <p:cViewPr varScale="1">
        <p:scale>
          <a:sx n="71" d="100"/>
          <a:sy n="71" d="100"/>
        </p:scale>
        <p:origin x="1312" y="48"/>
      </p:cViewPr>
      <p:guideLst>
        <p:guide orient="horz" pos="384"/>
        <p:guide pos="5424"/>
        <p:guide orient="horz" pos="720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56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146" cy="466337"/>
          </a:xfrm>
          <a:prstGeom prst="rect">
            <a:avLst/>
          </a:prstGeom>
        </p:spPr>
        <p:txBody>
          <a:bodyPr vert="horz" lIns="92049" tIns="46024" rIns="92049" bIns="460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5" y="0"/>
            <a:ext cx="3037146" cy="466337"/>
          </a:xfrm>
          <a:prstGeom prst="rect">
            <a:avLst/>
          </a:prstGeom>
        </p:spPr>
        <p:txBody>
          <a:bodyPr vert="horz" lIns="92049" tIns="46024" rIns="92049" bIns="46024" rtlCol="0"/>
          <a:lstStyle>
            <a:lvl1pPr algn="r">
              <a:defRPr sz="1200"/>
            </a:lvl1pPr>
          </a:lstStyle>
          <a:p>
            <a:fld id="{973FD8D7-5A55-4806-ADD3-619143246622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064"/>
            <a:ext cx="3037146" cy="466337"/>
          </a:xfrm>
          <a:prstGeom prst="rect">
            <a:avLst/>
          </a:prstGeom>
        </p:spPr>
        <p:txBody>
          <a:bodyPr vert="horz" lIns="92049" tIns="46024" rIns="92049" bIns="460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5" y="8830064"/>
            <a:ext cx="3037146" cy="466337"/>
          </a:xfrm>
          <a:prstGeom prst="rect">
            <a:avLst/>
          </a:prstGeom>
        </p:spPr>
        <p:txBody>
          <a:bodyPr vert="horz" lIns="92049" tIns="46024" rIns="92049" bIns="46024" rtlCol="0" anchor="b"/>
          <a:lstStyle>
            <a:lvl1pPr algn="r">
              <a:defRPr sz="1200"/>
            </a:lvl1pPr>
          </a:lstStyle>
          <a:p>
            <a:fld id="{CB56A277-2672-4C4A-A99B-808CF6ED57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0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7" tIns="45966" rIns="91927" bIns="459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34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7" tIns="45966" rIns="91927" bIns="459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7" y="4416437"/>
            <a:ext cx="5610225" cy="418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7" tIns="45966" rIns="91927" bIns="45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7" tIns="45966" rIns="91927" bIns="459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34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7" tIns="45966" rIns="91927" bIns="459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3C4EAA-4F61-4D22-B951-DC427A8FC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2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C4EAA-4F61-4D22-B951-DC427A8FC3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87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C4EAA-4F61-4D22-B951-DC427A8FC3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7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C4EAA-4F61-4D22-B951-DC427A8FC3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96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C4EAA-4F61-4D22-B951-DC427A8FC3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6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C4EAA-4F61-4D22-B951-DC427A8FC3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01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C4EAA-4F61-4D22-B951-DC427A8FC3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5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Tx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0D5BD-ED60-4EF3-8AF1-C1C8F1241E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07645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07695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724B-1A41-4FA9-8A4B-B5330F4E2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04800"/>
            <a:ext cx="8305800" cy="5600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DD3D-9C74-4C85-AED1-14C75080A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Tx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C83ECC-3AAD-4194-B621-06FC3ECF4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A55F-572F-4A37-85B5-A905D1027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806D2-C5A8-4E0F-A3E2-7D64C3591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45F1-0EB7-4B51-A6F2-DAD0415F0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9E70-2071-40FC-9F5E-3FA0590E3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1A99B-07E6-48E7-A45F-E2AB870FC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C6DE7-ED18-44C8-AF7F-7AB5044FBE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Garamond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Garamond Pro" pitchFamily="18" charset="0"/>
              </a:defRPr>
            </a:lvl1pPr>
            <a:lvl2pPr>
              <a:defRPr>
                <a:latin typeface="Adobe Garamond Pro" pitchFamily="18" charset="0"/>
              </a:defRPr>
            </a:lvl2pPr>
            <a:lvl3pPr>
              <a:defRPr>
                <a:latin typeface="Adobe Garamond Pro" pitchFamily="18" charset="0"/>
              </a:defRPr>
            </a:lvl3pPr>
            <a:lvl4pPr>
              <a:defRPr>
                <a:latin typeface="Adobe Garamond Pro" pitchFamily="18" charset="0"/>
              </a:defRPr>
            </a:lvl4pPr>
            <a:lvl5pPr>
              <a:defRPr>
                <a:latin typeface="Adobe Garamond Pro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dobe Garamond Pro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00000"/>
                </a:solidFill>
                <a:latin typeface="Adobe Garamond Pro" pitchFamily="18" charset="0"/>
              </a:defRPr>
            </a:lvl1pPr>
          </a:lstStyle>
          <a:p>
            <a:pPr>
              <a:defRPr/>
            </a:pPr>
            <a:fld id="{F3102994-55BB-485B-AF56-9F33550BAD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77FD3-8F59-43CB-BA7B-00A5BDD47B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93D9D-31F8-48F2-B931-F7D8FED47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499C-050C-42A4-9384-5DEAF106F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07645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07695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B6B6-7C5D-4100-9067-CF66E5F14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52500"/>
            <a:ext cx="4076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952500"/>
            <a:ext cx="4076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3900" y="3505200"/>
            <a:ext cx="4076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81750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6B25-752B-4C6C-B44D-31273DC5B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541C-8C40-47A6-A23D-6E20FBFFE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525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dobe Garamond Pro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00000"/>
                </a:solidFill>
                <a:latin typeface="Adobe Garamond Pro" pitchFamily="18" charset="0"/>
              </a:defRPr>
            </a:lvl1pPr>
          </a:lstStyle>
          <a:p>
            <a:pPr>
              <a:defRPr/>
            </a:pPr>
            <a:fld id="{F3102994-55BB-485B-AF56-9F33550BAD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1383" name="Line 3"/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dobe Garamond Pro" pitchFamily="18" charset="0"/>
            </a:endParaRPr>
          </a:p>
        </p:txBody>
      </p:sp>
      <p:sp>
        <p:nvSpPr>
          <p:cNvPr id="101384" name="Line 3"/>
          <p:cNvSpPr>
            <a:spLocks noChangeShapeType="1"/>
          </p:cNvSpPr>
          <p:nvPr/>
        </p:nvSpPr>
        <p:spPr bwMode="auto">
          <a:xfrm>
            <a:off x="381000" y="6223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dobe Garamond Pro" pitchFamily="18" charset="0"/>
            </a:endParaRPr>
          </a:p>
        </p:txBody>
      </p:sp>
      <p:pic>
        <p:nvPicPr>
          <p:cNvPr id="63490" name="Picture 2" descr="http://identity.uchicago.edu/i/logo/jpg/UChicago_MAROON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2260" y="6238875"/>
            <a:ext cx="2000250" cy="600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dobe Garamond Pro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Adobe Garamond Pro" pitchFamily="18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Symbol" pitchFamily="18" charset="2"/>
        <a:buChar char="-"/>
        <a:defRPr>
          <a:solidFill>
            <a:schemeClr val="tx1"/>
          </a:solidFill>
          <a:latin typeface="Adobe Garamond Pro" pitchFamily="18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latin typeface="Adobe Garamond Pro" pitchFamily="18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525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104" name="Line 3"/>
          <p:cNvSpPr>
            <a:spLocks noChangeShapeType="1"/>
          </p:cNvSpPr>
          <p:nvPr/>
        </p:nvSpPr>
        <p:spPr bwMode="auto">
          <a:xfrm>
            <a:off x="381000" y="6223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381000" y="6223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fr.gov/cgi-bin/text-idx?SID=d7498c4f92a9de01b05103151dafacaf&amp;mc=true&amp;node=pt2.1.200&amp;rgn=div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fr.gov/cgi-bin/text-idx?SID=d7498c4f92a9de01b05103151dafacaf&amp;mc=true&amp;node=pt2.1.200&amp;rgn=div5#sg2.1.200_1316.sg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1071336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dirty="0" smtClean="0">
                <a:latin typeface="Arno Pro"/>
              </a:rPr>
              <a:t>Uniform Guidance -  Procurement Implementation</a:t>
            </a:r>
            <a:endParaRPr lang="en-US" sz="2800" b="0" dirty="0">
              <a:latin typeface="Arno Pro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838200" y="48006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ct val="20000"/>
              </a:spcBef>
              <a:buClr>
                <a:srgbClr val="800000"/>
              </a:buClr>
              <a:defRPr/>
            </a:pPr>
            <a:r>
              <a:rPr lang="en-US" sz="2000" dirty="0" smtClean="0">
                <a:latin typeface="Arno Pro"/>
              </a:rPr>
              <a:t>Complete Summary of Changes</a:t>
            </a:r>
            <a:endParaRPr lang="en-US" sz="2000" dirty="0" smtClean="0">
              <a:latin typeface="Arno Pro"/>
            </a:endParaRPr>
          </a:p>
          <a:p>
            <a:pPr lvl="0" algn="ctr" eaLnBrk="1" hangingPunct="1">
              <a:spcBef>
                <a:spcPct val="20000"/>
              </a:spcBef>
              <a:buClr>
                <a:srgbClr val="800000"/>
              </a:buClr>
              <a:defRPr/>
            </a:pPr>
            <a:r>
              <a:rPr lang="en-US" sz="2000" kern="0" dirty="0" smtClean="0">
                <a:latin typeface="Arno Pro"/>
              </a:rPr>
              <a:t>June 14, </a:t>
            </a:r>
            <a:r>
              <a:rPr lang="en-US" sz="2000" kern="0" dirty="0" smtClean="0">
                <a:latin typeface="Arno Pro"/>
              </a:rPr>
              <a:t>2018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500" y="3110026"/>
            <a:ext cx="3439001" cy="729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identity.uchicago.edu/i/logo/jpg/UChicago_MAR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9375" y="2981325"/>
            <a:ext cx="3905250" cy="1171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9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672"/>
            <a:ext cx="8001000" cy="533400"/>
          </a:xfrm>
        </p:spPr>
        <p:txBody>
          <a:bodyPr/>
          <a:lstStyle/>
          <a:p>
            <a:r>
              <a:rPr lang="en-US" sz="2000" b="0" dirty="0">
                <a:latin typeface="Arno Pro" panose="02020502040506020403"/>
              </a:rPr>
              <a:t>Background &amp; Baseline – Uniform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6" y="1049218"/>
            <a:ext cx="8170984" cy="4056182"/>
          </a:xfrm>
        </p:spPr>
        <p:txBody>
          <a:bodyPr/>
          <a:lstStyle/>
          <a:p>
            <a:pPr marL="0" indent="0" algn="just">
              <a:spcBef>
                <a:spcPts val="400"/>
              </a:spcBef>
              <a:spcAft>
                <a:spcPts val="1200"/>
              </a:spcAft>
              <a:buNone/>
            </a:pPr>
            <a:r>
              <a:rPr lang="en-US" sz="1800" dirty="0">
                <a:latin typeface="Arno Pro" panose="02020502040506020403"/>
                <a:hlinkClick r:id="rId3"/>
              </a:rPr>
              <a:t>CFR Title 2 -&gt; Subtitle A -&gt; Chapter 2 -&gt; Part 200</a:t>
            </a:r>
            <a:r>
              <a:rPr lang="en-US" sz="1800" dirty="0">
                <a:latin typeface="Arno Pro" panose="02020502040506020403"/>
              </a:rPr>
              <a:t>:  Uniform Administrative Requirements, Cost Principles, and Audit Requirements for Federal Awards</a:t>
            </a:r>
            <a:endParaRPr lang="en-US" sz="1400" dirty="0">
              <a:latin typeface="Arno Pro" panose="02020502040506020403"/>
            </a:endParaRP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en-US" sz="1600" dirty="0">
                <a:latin typeface="Arno Pro" panose="02020502040506020403"/>
              </a:rPr>
              <a:t>Issued by Office of Management and Budget (OMB</a:t>
            </a:r>
            <a:r>
              <a:rPr lang="en-US" sz="1600" dirty="0" smtClean="0">
                <a:latin typeface="Arno Pro" panose="02020502040506020403"/>
              </a:rPr>
              <a:t>)/Council </a:t>
            </a:r>
            <a:r>
              <a:rPr lang="en-US" sz="1600" dirty="0">
                <a:latin typeface="Arno Pro" panose="02020502040506020403"/>
              </a:rPr>
              <a:t>on Financial Assistance Reform (COFAR) on December 26, 2013</a:t>
            </a:r>
            <a:endParaRPr lang="en-US" sz="1100" dirty="0">
              <a:latin typeface="Arno Pro" panose="02020502040506020403"/>
            </a:endParaRP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en-US" sz="1600" dirty="0">
                <a:latin typeface="Arno Pro" panose="02020502040506020403"/>
              </a:rPr>
              <a:t>Establishes uniform administrative requirements, cost principles and audit requirements for Federal awards to non-Federal entities</a:t>
            </a: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en-US" sz="1600" dirty="0">
                <a:latin typeface="Arno Pro" panose="02020502040506020403"/>
              </a:rPr>
              <a:t>Combines 8 previous OMB Circulars into 1 (for universities it replaces OMB A-21, A-110 and A-133</a:t>
            </a:r>
            <a:r>
              <a:rPr lang="en-US" sz="1600" dirty="0" smtClean="0">
                <a:latin typeface="Arno Pro" panose="02020502040506020403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en-US" sz="1600" dirty="0" smtClean="0">
                <a:latin typeface="Arno Pro" panose="02020502040506020403"/>
              </a:rPr>
              <a:t>Most of the guidance was effective December 26, 2014, but the section </a:t>
            </a:r>
            <a:r>
              <a:rPr lang="en-US" sz="1600" dirty="0">
                <a:latin typeface="Arno Pro" panose="02020502040506020403"/>
              </a:rPr>
              <a:t>dedicated to </a:t>
            </a:r>
            <a:r>
              <a:rPr lang="en-US" sz="1600" dirty="0">
                <a:latin typeface="Arno Pro" panose="02020502040506020403"/>
                <a:hlinkClick r:id="rId4"/>
              </a:rPr>
              <a:t>Procurement Standards</a:t>
            </a:r>
            <a:r>
              <a:rPr lang="en-US" sz="1600" dirty="0">
                <a:latin typeface="Arno Pro" panose="02020502040506020403"/>
              </a:rPr>
              <a:t> (200.317 – 200.326) </a:t>
            </a:r>
            <a:r>
              <a:rPr lang="en-US" sz="1600" dirty="0" smtClean="0">
                <a:latin typeface="Arno Pro" panose="02020502040506020403"/>
              </a:rPr>
              <a:t>was originally scheduled to be effective for procurement actions after July 1, 2015 </a:t>
            </a:r>
            <a:endParaRPr lang="en-US" sz="1800" dirty="0">
              <a:latin typeface="Arno Pro" panose="02020502040506020403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381750"/>
            <a:ext cx="1981200" cy="476250"/>
          </a:xfrm>
        </p:spPr>
        <p:txBody>
          <a:bodyPr/>
          <a:lstStyle/>
          <a:p>
            <a:pPr>
              <a:defRPr/>
            </a:pPr>
            <a:fld id="{F3102994-55BB-485B-AF56-9F33550BAD20}" type="slidenum">
              <a:rPr lang="en-US" smtClean="0">
                <a:latin typeface="Arno Pro" pitchFamily="18" charset="0"/>
              </a:rPr>
              <a:pPr>
                <a:defRPr/>
              </a:pPr>
              <a:t>2</a:t>
            </a:fld>
            <a:endParaRPr lang="en-US" dirty="0">
              <a:latin typeface="Arno Pro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181600"/>
            <a:ext cx="7620000" cy="646331"/>
          </a:xfrm>
          <a:prstGeom prst="rect">
            <a:avLst/>
          </a:prstGeom>
          <a:solidFill>
            <a:srgbClr val="833C0B"/>
          </a:solidFill>
        </p:spPr>
        <p:txBody>
          <a:bodyPr wrap="square" rtlCol="0">
            <a:sp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no Pro" panose="02020502040506020403"/>
              </a:rPr>
              <a:t>After numerous extensions/grace periods, the effective date for the Procurement Standards implementation will be July 1, 2018</a:t>
            </a:r>
          </a:p>
        </p:txBody>
      </p:sp>
    </p:spTree>
    <p:extLst>
      <p:ext uri="{BB962C8B-B14F-4D97-AF65-F5344CB8AC3E}">
        <p14:creationId xmlns:p14="http://schemas.microsoft.com/office/powerpoint/2010/main" val="38205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672"/>
            <a:ext cx="8001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Arno Pro" panose="02020502040506020403"/>
              </a:rPr>
              <a:t>Quick Summary of Changes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6" y="1049218"/>
            <a:ext cx="8247184" cy="5046782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1800" b="1" dirty="0">
                <a:latin typeface="Arno Pro" panose="02020502040506020403"/>
              </a:rPr>
              <a:t>The Good News</a:t>
            </a:r>
            <a:r>
              <a:rPr lang="en-US" sz="1800" b="1" dirty="0" smtClean="0">
                <a:latin typeface="Arno Pro" panose="02020502040506020403"/>
              </a:rPr>
              <a:t>…</a:t>
            </a:r>
            <a:endParaRPr lang="en-US" sz="1800" b="1" dirty="0">
              <a:latin typeface="Arno Pro" panose="02020502040506020403"/>
            </a:endParaRPr>
          </a:p>
          <a:p>
            <a:pPr algn="just">
              <a:spcAft>
                <a:spcPts val="1200"/>
              </a:spcAft>
            </a:pPr>
            <a:r>
              <a:rPr lang="en-US" sz="1600" dirty="0">
                <a:latin typeface="Arno Pro" panose="02020502040506020403"/>
              </a:rPr>
              <a:t>Uniform Guidance is being widely interpreted as providing additional flexibility around Micro-Purchase and Informal Procurement limits</a:t>
            </a:r>
          </a:p>
          <a:p>
            <a:pPr algn="just">
              <a:spcAft>
                <a:spcPts val="1200"/>
              </a:spcAft>
            </a:pPr>
            <a:r>
              <a:rPr lang="en-US" sz="1600" dirty="0">
                <a:latin typeface="Arno Pro" panose="02020502040506020403"/>
              </a:rPr>
              <a:t>The current University policy set is already aligned with the majority of UG requirements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1800" b="1" dirty="0">
                <a:latin typeface="Arno Pro" panose="02020502040506020403"/>
              </a:rPr>
              <a:t>A Bit More Challenging</a:t>
            </a:r>
            <a:r>
              <a:rPr lang="en-US" sz="1800" b="1" dirty="0" smtClean="0">
                <a:latin typeface="Arno Pro" panose="02020502040506020403"/>
              </a:rPr>
              <a:t>…</a:t>
            </a:r>
            <a:endParaRPr lang="en-US" sz="1800" b="1" dirty="0">
              <a:latin typeface="Arno Pro" panose="02020502040506020403"/>
            </a:endParaRPr>
          </a:p>
          <a:p>
            <a:pPr algn="just">
              <a:spcAft>
                <a:spcPts val="1200"/>
              </a:spcAft>
            </a:pPr>
            <a:r>
              <a:rPr lang="en-US" sz="1600" dirty="0">
                <a:latin typeface="Arno Pro" panose="02020502040506020403"/>
              </a:rPr>
              <a:t>Uniform </a:t>
            </a:r>
            <a:r>
              <a:rPr lang="en-US" sz="1600" dirty="0" smtClean="0">
                <a:latin typeface="Arno Pro" panose="02020502040506020403"/>
              </a:rPr>
              <a:t>Guidance has increased the documentation and due diligence requirements for purchases above Formal Procurement limits</a:t>
            </a:r>
          </a:p>
          <a:p>
            <a:pPr algn="just">
              <a:spcAft>
                <a:spcPts val="1200"/>
              </a:spcAft>
            </a:pPr>
            <a:r>
              <a:rPr lang="en-US" sz="1600" dirty="0" smtClean="0">
                <a:latin typeface="Arno Pro" panose="02020502040506020403"/>
              </a:rPr>
              <a:t>The </a:t>
            </a:r>
            <a:r>
              <a:rPr lang="en-US" sz="1600" dirty="0">
                <a:latin typeface="Arno Pro" panose="02020502040506020403"/>
              </a:rPr>
              <a:t>UG Procurement Standards include a few new provisions and </a:t>
            </a:r>
            <a:r>
              <a:rPr lang="en-US" sz="1600" dirty="0" smtClean="0">
                <a:latin typeface="Arno Pro" panose="02020502040506020403"/>
              </a:rPr>
              <a:t>requirements:</a:t>
            </a:r>
            <a:endParaRPr lang="en-US" sz="1600" dirty="0">
              <a:latin typeface="Arno Pro" panose="02020502040506020403"/>
            </a:endParaRPr>
          </a:p>
          <a:p>
            <a:pPr lvl="1" algn="just"/>
            <a:r>
              <a:rPr lang="en-US" sz="1400" dirty="0">
                <a:latin typeface="Arno Pro" panose="02020502040506020403"/>
              </a:rPr>
              <a:t>200.305(b)(3) – Payment Terms </a:t>
            </a:r>
          </a:p>
          <a:p>
            <a:pPr lvl="1" algn="just"/>
            <a:r>
              <a:rPr lang="en-US" sz="1400" dirty="0">
                <a:latin typeface="Arno Pro" panose="02020502040506020403"/>
              </a:rPr>
              <a:t>200.320(c)&amp;(d) – Publication of formal RFPs</a:t>
            </a:r>
          </a:p>
          <a:p>
            <a:pPr lvl="1" algn="just"/>
            <a:r>
              <a:rPr lang="en-US" sz="1400" dirty="0">
                <a:latin typeface="Arno Pro" panose="02020502040506020403"/>
              </a:rPr>
              <a:t>200.320(f)(4) – Sole Source requirements</a:t>
            </a:r>
          </a:p>
          <a:p>
            <a:pPr lvl="1" algn="just"/>
            <a:r>
              <a:rPr lang="en-US" sz="1400" dirty="0">
                <a:latin typeface="Arno Pro" panose="02020502040506020403"/>
              </a:rPr>
              <a:t>200.323(a) – Independent estimates required before receiving proposals</a:t>
            </a:r>
          </a:p>
          <a:p>
            <a:pPr lvl="1" algn="just"/>
            <a:r>
              <a:rPr lang="en-US" sz="1400" dirty="0">
                <a:latin typeface="Arno Pro" panose="02020502040506020403"/>
              </a:rPr>
              <a:t>200.323(b) – Negotiation of profit as a separate element of the price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381750"/>
            <a:ext cx="1981200" cy="476250"/>
          </a:xfrm>
        </p:spPr>
        <p:txBody>
          <a:bodyPr/>
          <a:lstStyle/>
          <a:p>
            <a:pPr>
              <a:defRPr/>
            </a:pPr>
            <a:fld id="{F3102994-55BB-485B-AF56-9F33550BAD20}" type="slidenum">
              <a:rPr lang="en-US" smtClean="0">
                <a:latin typeface="Arno Pro" pitchFamily="18" charset="0"/>
              </a:rPr>
              <a:pPr>
                <a:defRPr/>
              </a:pPr>
              <a:t>3</a:t>
            </a:fld>
            <a:endParaRPr lang="en-US" dirty="0">
              <a:latin typeface="Arno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Arno Pro" panose="02020502040506020403"/>
              </a:rPr>
              <a:t>Threshold Comparisons – Current vs Uniform Guidance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67400" y="228600"/>
            <a:ext cx="2946399" cy="300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n-US" sz="1200" dirty="0" smtClean="0">
              <a:solidFill>
                <a:srgbClr val="800000"/>
              </a:solidFill>
              <a:latin typeface="Arno Pro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77545"/>
              </p:ext>
            </p:extLst>
          </p:nvPr>
        </p:nvGraphicFramePr>
        <p:xfrm>
          <a:off x="198483" y="1219200"/>
          <a:ext cx="8488316" cy="3768090"/>
        </p:xfrm>
        <a:graphic>
          <a:graphicData uri="http://schemas.openxmlformats.org/drawingml/2006/table">
            <a:tbl>
              <a:tblPr/>
              <a:tblGrid>
                <a:gridCol w="1385780">
                  <a:extLst>
                    <a:ext uri="{9D8B030D-6E8A-4147-A177-3AD203B41FA5}">
                      <a16:colId xmlns:a16="http://schemas.microsoft.com/office/drawing/2014/main" val="1949100091"/>
                    </a:ext>
                  </a:extLst>
                </a:gridCol>
                <a:gridCol w="1385780">
                  <a:extLst>
                    <a:ext uri="{9D8B030D-6E8A-4147-A177-3AD203B41FA5}">
                      <a16:colId xmlns:a16="http://schemas.microsoft.com/office/drawing/2014/main" val="2829912274"/>
                    </a:ext>
                  </a:extLst>
                </a:gridCol>
                <a:gridCol w="1659879">
                  <a:extLst>
                    <a:ext uri="{9D8B030D-6E8A-4147-A177-3AD203B41FA5}">
                      <a16:colId xmlns:a16="http://schemas.microsoft.com/office/drawing/2014/main" val="3044805201"/>
                    </a:ext>
                  </a:extLst>
                </a:gridCol>
                <a:gridCol w="1889022">
                  <a:extLst>
                    <a:ext uri="{9D8B030D-6E8A-4147-A177-3AD203B41FA5}">
                      <a16:colId xmlns:a16="http://schemas.microsoft.com/office/drawing/2014/main" val="3331530933"/>
                    </a:ext>
                  </a:extLst>
                </a:gridCol>
                <a:gridCol w="2167855">
                  <a:extLst>
                    <a:ext uri="{9D8B030D-6E8A-4147-A177-3AD203B41FA5}">
                      <a16:colId xmlns:a16="http://schemas.microsoft.com/office/drawing/2014/main" val="418938109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Policy Threshold </a:t>
                      </a:r>
                      <a:b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(until 6/30/18)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Uniform Guidance Threshold (7/1/18)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 of Procurement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Requirements</a:t>
                      </a:r>
                    </a:p>
                  </a:txBody>
                  <a:tcPr marL="68580" marR="68580" marT="0" marB="0"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 / 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Arno Pro" panose="02020502040506020403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Requisitioner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Arno Pro" panose="02020502040506020403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44856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$0-5K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$0 - $10K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 Purchase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of price in the requisition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Obtain pricing and select supplier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6314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$5K - $25K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$10K - $150K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Small / Informal Procurement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 of Competition / Price Reasonability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(or Sole Source Justification)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Obtain pricing information or quotes and provide a suggested supplier(s)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342613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&gt;$25K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&gt;$150K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Large / Formal Procurement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 Proposals (or Sole Source Justification)</a:t>
                      </a:r>
                      <a:endParaRPr lang="en-US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Proactively engage Procurement Services - Submit requirements / specifications and input on suggested supplier(s)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174176"/>
                  </a:ext>
                </a:extLst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6381750"/>
            <a:ext cx="1981200" cy="47625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3886200" cy="48768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>
                <a:latin typeface="Arno Pro"/>
              </a:rPr>
              <a:t>What Stays the </a:t>
            </a:r>
            <a:r>
              <a:rPr lang="en-US" sz="1800" b="1" dirty="0" smtClean="0">
                <a:latin typeface="Arno Pro"/>
              </a:rPr>
              <a:t>Same</a:t>
            </a:r>
            <a:endParaRPr lang="en-US" sz="1800" b="1" dirty="0">
              <a:latin typeface="Arno Pr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Arno Pro"/>
              </a:rPr>
              <a:t>Competitive </a:t>
            </a:r>
            <a:r>
              <a:rPr lang="en-US" sz="1600" dirty="0" smtClean="0">
                <a:latin typeface="Arno Pro"/>
              </a:rPr>
              <a:t>sourcing of goods and services</a:t>
            </a:r>
            <a:endParaRPr lang="en-US" sz="1600" dirty="0">
              <a:latin typeface="Arno Pr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latin typeface="Arno Pro"/>
              </a:rPr>
              <a:t>Dollar thresholds determine the documentation required and what procurement actions to take</a:t>
            </a:r>
            <a:endParaRPr lang="en-US" sz="1600" dirty="0">
              <a:latin typeface="Arno Pr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latin typeface="Arno Pro"/>
              </a:rPr>
              <a:t>Substantiated justification required for non-competitive transactions (single/sole </a:t>
            </a:r>
            <a:r>
              <a:rPr lang="en-US" sz="1600" dirty="0">
                <a:latin typeface="Arno Pro"/>
              </a:rPr>
              <a:t>source)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latin typeface="Arno Pro"/>
              </a:rPr>
              <a:t>Conflict </a:t>
            </a:r>
            <a:r>
              <a:rPr lang="en-US" sz="1600" dirty="0">
                <a:latin typeface="Arno Pro"/>
              </a:rPr>
              <a:t>of Interest </a:t>
            </a:r>
            <a:r>
              <a:rPr lang="en-US" sz="1600" dirty="0" smtClean="0">
                <a:latin typeface="Arno Pro"/>
              </a:rPr>
              <a:t>requirements must be upheld</a:t>
            </a:r>
            <a:endParaRPr lang="en-US" sz="1600" dirty="0">
              <a:latin typeface="Arno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3102994-55BB-485B-AF56-9F33550BAD2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000" b="0" dirty="0" smtClean="0">
                <a:latin typeface="Arno Pro" panose="02020502040506020403"/>
              </a:rPr>
              <a:t>Today vs. July 1, 2018 and After</a:t>
            </a:r>
            <a:endParaRPr lang="en-US" sz="2000" b="0" dirty="0">
              <a:latin typeface="Arno Pro" panose="02020502040506020403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48200" y="1143000"/>
            <a:ext cx="420624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Adobe Garamond Pro" pitchFamily="18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  <a:latin typeface="Adobe Garamond Pro" pitchFamily="18" charset="0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dobe Garamond Pro" pitchFamily="18" charset="0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Adobe Garamond Pro" pitchFamily="18" charset="0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dobe Garamond Pro" pitchFamily="18" charset="0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>
                <a:latin typeface="Arno Pro"/>
              </a:rPr>
              <a:t>What Will Change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latin typeface="Arno Pro"/>
              </a:rPr>
              <a:t>Increases to the Micro-Purchase, Small/Informal and Large/Formal purchase thresholds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Arno Pro"/>
              </a:rPr>
              <a:t>Formal Procurements (&gt;$150K) for sponsored transactions require full and open competition including publicizing requirements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latin typeface="Arno Pro"/>
              </a:rPr>
              <a:t>Creation </a:t>
            </a:r>
            <a:r>
              <a:rPr lang="en-US" sz="1600" dirty="0">
                <a:latin typeface="Arno Pro"/>
              </a:rPr>
              <a:t>of </a:t>
            </a:r>
            <a:r>
              <a:rPr lang="en-US" sz="1600" dirty="0" smtClean="0">
                <a:latin typeface="Arno Pro"/>
              </a:rPr>
              <a:t>independent internal cost estimates prior to receipt of bids or proposals</a:t>
            </a:r>
            <a:endParaRPr lang="en-US" sz="1600" dirty="0">
              <a:latin typeface="Arno Pr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latin typeface="Arno Pro"/>
              </a:rPr>
              <a:t>Fewer allowances for non-competitive transactions and increased documentation requirements</a:t>
            </a:r>
            <a:endParaRPr lang="en-US" sz="1600" dirty="0">
              <a:latin typeface="Arno Pro"/>
            </a:endParaRPr>
          </a:p>
        </p:txBody>
      </p:sp>
    </p:spTree>
    <p:extLst>
      <p:ext uri="{BB962C8B-B14F-4D97-AF65-F5344CB8AC3E}">
        <p14:creationId xmlns:p14="http://schemas.microsoft.com/office/powerpoint/2010/main" val="3890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562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dirty="0" smtClean="0">
                <a:latin typeface="Arno Pro" panose="02020502040506020403"/>
              </a:rPr>
              <a:t>Uniform Guidance </a:t>
            </a:r>
            <a:r>
              <a:rPr lang="en-US" sz="1800" dirty="0">
                <a:latin typeface="Arno Pro" panose="02020502040506020403"/>
              </a:rPr>
              <a:t>documentation requirements are generally reduced for lower dollar transactions (&lt;$150K) and more significant for larger dollar transactions (&gt;$150K)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Arno Pro" panose="02020502040506020403"/>
              </a:rPr>
              <a:t>Non-competitive purchases will require increased attention and documented price analysis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latin typeface="Arno Pro" panose="02020502040506020403"/>
              </a:rPr>
              <a:t>Additional effort will be required for purchases over $150K due to independent estimate and public bidding requirements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latin typeface="Arno Pro" panose="02020502040506020403"/>
              </a:rPr>
              <a:t>Transactions may require additional feedback from subject matter experts (researchers, PIs, etc.) to document selection of non-competitive or not-low bidder awards</a:t>
            </a:r>
          </a:p>
          <a:p>
            <a:pPr marL="471487" lvl="1" indent="0">
              <a:buNone/>
            </a:pPr>
            <a:endParaRPr lang="en-US" sz="2000" dirty="0" smtClean="0">
              <a:latin typeface="Arno Pro" panose="0202050204050602040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3102994-55BB-485B-AF56-9F33550BAD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Arno Pro" panose="02020502040506020403"/>
              </a:rPr>
              <a:t>How Will This Impact Me?</a:t>
            </a:r>
          </a:p>
        </p:txBody>
      </p:sp>
    </p:spTree>
    <p:extLst>
      <p:ext uri="{BB962C8B-B14F-4D97-AF65-F5344CB8AC3E}">
        <p14:creationId xmlns:p14="http://schemas.microsoft.com/office/powerpoint/2010/main" val="38387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69497</TotalTime>
  <Words>575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Adobe Garamond Pro</vt:lpstr>
      <vt:lpstr>Arial</vt:lpstr>
      <vt:lpstr>Arno Pro</vt:lpstr>
      <vt:lpstr>Calibri</vt:lpstr>
      <vt:lpstr>Garamond</vt:lpstr>
      <vt:lpstr>Symbol</vt:lpstr>
      <vt:lpstr>Times New Roman</vt:lpstr>
      <vt:lpstr>Verdana</vt:lpstr>
      <vt:lpstr>Wingdings</vt:lpstr>
      <vt:lpstr>Profile</vt:lpstr>
      <vt:lpstr>1_Profile</vt:lpstr>
      <vt:lpstr>Uniform Guidance -  Procurement Implementation</vt:lpstr>
      <vt:lpstr>Background &amp; Baseline – Uniform Guidance</vt:lpstr>
      <vt:lpstr>Quick Summary of Changes </vt:lpstr>
      <vt:lpstr>Threshold Comparisons – Current vs Uniform Guidance</vt:lpstr>
      <vt:lpstr>Today vs. July 1, 2018 and After</vt:lpstr>
      <vt:lpstr>How Will This Impact Me?</vt:lpstr>
    </vt:vector>
  </TitlesOfParts>
  <Company>UCREO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Debra Cavey</cp:lastModifiedBy>
  <cp:revision>2887</cp:revision>
  <cp:lastPrinted>2018-05-07T15:25:39Z</cp:lastPrinted>
  <dcterms:created xsi:type="dcterms:W3CDTF">2007-11-07T14:26:38Z</dcterms:created>
  <dcterms:modified xsi:type="dcterms:W3CDTF">2018-06-14T18:42:35Z</dcterms:modified>
</cp:coreProperties>
</file>