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  <p:sldMasterId id="2147483915" r:id="rId2"/>
  </p:sldMasterIdLst>
  <p:notesMasterIdLst>
    <p:notesMasterId r:id="rId34"/>
  </p:notesMasterIdLst>
  <p:sldIdLst>
    <p:sldId id="723" r:id="rId3"/>
    <p:sldId id="724" r:id="rId4"/>
    <p:sldId id="725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4" r:id="rId13"/>
    <p:sldId id="733" r:id="rId14"/>
    <p:sldId id="735" r:id="rId15"/>
    <p:sldId id="736" r:id="rId16"/>
    <p:sldId id="737" r:id="rId17"/>
    <p:sldId id="738" r:id="rId18"/>
    <p:sldId id="739" r:id="rId19"/>
    <p:sldId id="740" r:id="rId20"/>
    <p:sldId id="741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643BD7-3C32-0548-82AE-62A45E097535}">
          <p14:sldIdLst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4"/>
            <p14:sldId id="733"/>
            <p14:sldId id="735"/>
            <p14:sldId id="736"/>
            <p14:sldId id="737"/>
            <p14:sldId id="738"/>
            <p14:sldId id="739"/>
            <p14:sldId id="740"/>
            <p14:sldId id="741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  <p:cmAuthor id="1" name="Lorraine Arvin" initials="" lastIdx="5" clrIdx="1"/>
  <p:cmAuthor id="2" name="Mandy Distel" initials="M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0E4E9"/>
    <a:srgbClr val="DDDDDD"/>
    <a:srgbClr val="8A9D45"/>
    <a:srgbClr val="17375D"/>
    <a:srgbClr val="E2E2E2"/>
    <a:srgbClr val="E4E4E4"/>
    <a:srgbClr val="EEEEEE"/>
    <a:srgbClr val="A8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6" autoAdjust="0"/>
    <p:restoredTop sz="94660" autoAdjust="0"/>
  </p:normalViewPr>
  <p:slideViewPr>
    <p:cSldViewPr>
      <p:cViewPr>
        <p:scale>
          <a:sx n="100" d="100"/>
          <a:sy n="100" d="100"/>
        </p:scale>
        <p:origin x="-12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6" tIns="46017" rIns="92036" bIns="460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6" tIns="46017" rIns="92036" bIns="460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0" y="4416427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6" tIns="46017" rIns="92036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6" tIns="46017" rIns="92036" bIns="460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6" tIns="46017" rIns="92036" bIns="460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3C4EAA-4F61-4D22-B951-DC427A8FC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BB73-F1A6-411A-87A3-631BAEE6CB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31A2E-C684-45EB-8EE9-75BEA931BCD6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E766-C9D7-437E-BE80-312897DDA34D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561D9-F679-4586-BB32-3EA8754E75F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561D9-F679-4586-BB32-3EA8754E75F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561D9-F679-4586-BB32-3EA8754E75F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09C99-8567-4BA0-9E50-9ADF9CC860E9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AFE56-08DB-442F-A04F-A3A73E5DE954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5A349-14B1-4A09-86F0-291150A985C1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AFE56-08DB-442F-A04F-A3A73E5DE954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FDB7C-3A9A-4C4F-97F0-6C10D6BB961A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91300-287C-4E98-8C61-8D4C1C740C8D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B7F90-AFCF-4920-9D30-56DA2FC10F30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D6913-4053-4031-BF40-E1F41A967480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811C1-F141-47B8-8B87-EE8637D1094D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FB29D-5190-42EA-B5CB-A322194883A6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A49C3-90D2-48A7-9194-72FC462013D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100D2-CF79-4AB5-A7D6-F50061052005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E523F-267C-445A-B390-569D6240CD82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8D9F2-BA3B-421E-9FDE-2717A5CB413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278EA-AE44-4AF0-B58D-DC450AE69434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561D9-F679-4586-BB32-3EA8754E75F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12ACF-A52E-4400-AC64-EABFA705711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Tx/>
              <a:buNone/>
              <a:defRPr sz="1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D5BD-ED60-4EF3-8AF1-C1C8F1241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04800"/>
            <a:ext cx="207645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76950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724B-1A41-4FA9-8A4B-B5330F4E2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04800"/>
            <a:ext cx="8305800" cy="560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DD3D-9C74-4C85-AED1-14C75080A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Tx/>
              <a:buNone/>
              <a:defRPr sz="19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3ECC-3AAD-4194-B621-06FC3ECF4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3A55F-572F-4A37-85B5-A905D1027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06D2-C5A8-4E0F-A3E2-7D64C3591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525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525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45F1-0EB7-4B51-A6F2-DAD0415F0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9E70-2071-40FC-9F5E-3FA0590E3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99B-07E6-48E7-A45F-E2AB870FC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6DE7-ED18-44C8-AF7F-7AB5044FB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Garamond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Garamond Pro" pitchFamily="18" charset="0"/>
              </a:defRPr>
            </a:lvl1pPr>
            <a:lvl2pPr>
              <a:defRPr>
                <a:latin typeface="Adobe Garamond Pro" pitchFamily="18" charset="0"/>
              </a:defRPr>
            </a:lvl2pPr>
            <a:lvl3pPr>
              <a:defRPr>
                <a:latin typeface="Adobe Garamond Pro" pitchFamily="18" charset="0"/>
              </a:defRPr>
            </a:lvl3pPr>
            <a:lvl4pPr>
              <a:defRPr>
                <a:latin typeface="Adobe Garamond Pro" pitchFamily="18" charset="0"/>
              </a:defRPr>
            </a:lvl4pPr>
            <a:lvl5pPr>
              <a:defRPr>
                <a:latin typeface="Adobe Garamond Pro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dobe Garamond Pro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7FD3-8F59-43CB-BA7B-00A5BDD47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3D9D-31F8-48F2-B931-F7D8FED47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499C-050C-42A4-9384-5DEAF106F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04800"/>
            <a:ext cx="207645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76950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B6B6-7C5D-4100-9067-CF66E5F14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001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52500"/>
            <a:ext cx="4076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9525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505200"/>
            <a:ext cx="4076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6B25-752B-4C6C-B44D-31273DC5B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525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9525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541C-8C40-47A6-A23D-6E20FBFFE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525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dobe Garamond Pro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00000"/>
                </a:solidFill>
                <a:latin typeface="Adobe Garamond Pro" pitchFamily="18" charset="0"/>
              </a:defRPr>
            </a:lvl1pPr>
          </a:lstStyle>
          <a:p>
            <a:pPr>
              <a:defRPr/>
            </a:pPr>
            <a:fld id="{F3102994-55BB-485B-AF56-9F33550BAD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1383" name="Line 3"/>
          <p:cNvSpPr>
            <a:spLocks noChangeShapeType="1"/>
          </p:cNvSpPr>
          <p:nvPr/>
        </p:nvSpPr>
        <p:spPr bwMode="auto">
          <a:xfrm>
            <a:off x="381000" y="762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dobe Garamond Pro" pitchFamily="18" charset="0"/>
            </a:endParaRPr>
          </a:p>
        </p:txBody>
      </p:sp>
      <p:sp>
        <p:nvSpPr>
          <p:cNvPr id="101384" name="Line 3"/>
          <p:cNvSpPr>
            <a:spLocks noChangeShapeType="1"/>
          </p:cNvSpPr>
          <p:nvPr/>
        </p:nvSpPr>
        <p:spPr bwMode="auto">
          <a:xfrm>
            <a:off x="381000" y="6223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dobe Garamond Pro" pitchFamily="18" charset="0"/>
            </a:endParaRPr>
          </a:p>
        </p:txBody>
      </p:sp>
      <p:pic>
        <p:nvPicPr>
          <p:cNvPr id="63490" name="Picture 2" descr="http://identity.uchicago.edu/i/logo/jpg/UChicago_MAROON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260" y="6238875"/>
            <a:ext cx="2000250" cy="600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dobe Garamond Pro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Adobe Garamond Pro" pitchFamily="18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Symbol" pitchFamily="18" charset="2"/>
        <a:buChar char="-"/>
        <a:defRPr>
          <a:solidFill>
            <a:schemeClr val="tx1"/>
          </a:solidFill>
          <a:latin typeface="Adobe Garamond Pro" pitchFamily="18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ü"/>
        <a:defRPr sz="1600">
          <a:solidFill>
            <a:schemeClr val="tx1"/>
          </a:solidFill>
          <a:latin typeface="Adobe Garamond Pro" pitchFamily="18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525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381000" y="762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104" name="Line 3"/>
          <p:cNvSpPr>
            <a:spLocks noChangeShapeType="1"/>
          </p:cNvSpPr>
          <p:nvPr/>
        </p:nvSpPr>
        <p:spPr bwMode="auto">
          <a:xfrm>
            <a:off x="381000" y="6223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81000" y="762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381000" y="6223000"/>
            <a:ext cx="830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aramond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nserv.uchicago.edu/purchasing/preferred/index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nserv.uchicago.edu/purchasing/ppf/procedures/5062_price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finserv.uchicago.edu/purchasing/lookup/index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rservices.uchicago.edu/fpg/policies/600/p600.s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finserv.uchicago.edu/purchasing/po/buysite.shtml" TargetMode="External"/><Relationship Id="rId3" Type="http://schemas.openxmlformats.org/officeDocument/2006/relationships/hyperlink" Target="http://finserv.uchicago.edu/purchasing/index.shtml" TargetMode="External"/><Relationship Id="rId7" Type="http://schemas.openxmlformats.org/officeDocument/2006/relationships/hyperlink" Target="http://finserv.uchicago.edu/purchasing/preferred/index.s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finserv.uchicago.edu/purchasing/lookup/index.shtml" TargetMode="External"/><Relationship Id="rId11" Type="http://schemas.openxmlformats.org/officeDocument/2006/relationships/hyperlink" Target="http://finserv.uchicago.edu/purchasing/travel/index.shtml" TargetMode="External"/><Relationship Id="rId5" Type="http://schemas.openxmlformats.org/officeDocument/2006/relationships/hyperlink" Target="http://finserv.uchicago.edu/support/policies/" TargetMode="External"/><Relationship Id="rId10" Type="http://schemas.openxmlformats.org/officeDocument/2006/relationships/hyperlink" Target="https://gems.uchicago.edu/" TargetMode="External"/><Relationship Id="rId4" Type="http://schemas.openxmlformats.org/officeDocument/2006/relationships/hyperlink" Target="http://finserv.uchicago.edu/about/index.shtml" TargetMode="External"/><Relationship Id="rId9" Type="http://schemas.openxmlformats.org/officeDocument/2006/relationships/hyperlink" Target="http://finserv.uchicago.edu/purchasing/check/epayment.s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nserv.uchicago.edu/purchasing/index.s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pps@uchicago.ed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gems.uchicago.edu/resources/forms/UC%20Cliqbook%20Quick%20Reference%20Guide.pdf" TargetMode="External"/><Relationship Id="rId3" Type="http://schemas.openxmlformats.org/officeDocument/2006/relationships/hyperlink" Target="https://training.uchicago.edu/course_detail.cfm?course_id=876" TargetMode="External"/><Relationship Id="rId7" Type="http://schemas.openxmlformats.org/officeDocument/2006/relationships/hyperlink" Target="https://gems.uchicago.edu/resources/forms/GEMS_CTE_QuickStart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raining.uchicago.edu/course_detail.cfm?course_id=681" TargetMode="External"/><Relationship Id="rId5" Type="http://schemas.openxmlformats.org/officeDocument/2006/relationships/hyperlink" Target="https://training.uchicago.edu/course_detail.cfm?course_id=1274" TargetMode="External"/><Relationship Id="rId4" Type="http://schemas.openxmlformats.org/officeDocument/2006/relationships/hyperlink" Target="http://hrservices.uchicago.edu/training/videos/BuySite/BuySite_00_Opening/" TargetMode="External"/><Relationship Id="rId9" Type="http://schemas.openxmlformats.org/officeDocument/2006/relationships/hyperlink" Target="https://gems.uchicago.edu/resources/forms/GEMS_QuickRef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nserv.uchicago.edu/purchasing/index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nserv.uchicago.edu/support/polic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Adobe Garamond Pro Bold" pitchFamily="18" charset="0"/>
              </a:rPr>
              <a:t>Financial Services</a:t>
            </a:r>
            <a:br>
              <a:rPr lang="en-US" sz="3200" b="0" dirty="0" smtClean="0">
                <a:solidFill>
                  <a:schemeClr val="tx1"/>
                </a:solidFill>
                <a:latin typeface="Adobe Garamond Pro Bold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Adobe Garamond Pro Bold" pitchFamily="18" charset="0"/>
              </a:rPr>
              <a:t>Procurement and Payment Services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500" y="3110026"/>
            <a:ext cx="3439001" cy="7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dentity.uchicago.edu/i/logo/jpg/UChicago_MAR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75" y="2819400"/>
            <a:ext cx="3905250" cy="1171575"/>
          </a:xfrm>
          <a:prstGeom prst="rect">
            <a:avLst/>
          </a:prstGeom>
          <a:noFill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7467600" cy="914400"/>
          </a:xfrm>
          <a:noFill/>
        </p:spPr>
        <p:txBody>
          <a:bodyPr/>
          <a:lstStyle/>
          <a:p>
            <a:pPr algn="ctr" eaLnBrk="1" hangingPunct="1"/>
            <a:r>
              <a:rPr lang="en-US" sz="2400" dirty="0" smtClean="0">
                <a:latin typeface="Adobe Garamond Pro Bold"/>
              </a:rPr>
              <a:t>Purchasing &amp; Payment Fundamentals</a:t>
            </a:r>
          </a:p>
          <a:p>
            <a:pPr algn="ctr" eaLnBrk="1" hangingPunct="1"/>
            <a:r>
              <a:rPr lang="en-US" sz="2000" dirty="0" smtClean="0">
                <a:latin typeface="Adobe Garamond Pro Bold"/>
              </a:rPr>
              <a:t>September 19</a:t>
            </a:r>
            <a:r>
              <a:rPr lang="en-US" sz="2000" dirty="0" smtClean="0">
                <a:latin typeface="Adobe Garamond Pro Bold"/>
              </a:rPr>
              <a:t>, </a:t>
            </a:r>
            <a:r>
              <a:rPr lang="en-US" sz="2000" dirty="0" smtClean="0">
                <a:latin typeface="Adobe Garamond Pro Bold"/>
              </a:rPr>
              <a:t>2014</a:t>
            </a:r>
          </a:p>
          <a:p>
            <a:pPr algn="ctr" eaLnBrk="1" hangingPunct="1"/>
            <a:endParaRPr lang="en-US" sz="1800" dirty="0" smtClean="0">
              <a:latin typeface="Adobe Garamond Pro Bold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" y="5569803"/>
            <a:ext cx="8305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latin typeface="Adobe Garamond Pro Bold"/>
              </a:rPr>
              <a:t>Training Objective</a:t>
            </a:r>
          </a:p>
          <a:p>
            <a:pPr algn="ctr"/>
            <a:r>
              <a:rPr lang="en-US" sz="1600" dirty="0">
                <a:latin typeface="Adobe Garamond Pro Bold"/>
              </a:rPr>
              <a:t>Provide an introductory overview of the University’s policies and procedures for purchasing and payment of goods and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Purchasing Channels at the University</a:t>
            </a: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84795"/>
              </p:ext>
            </p:extLst>
          </p:nvPr>
        </p:nvGraphicFramePr>
        <p:xfrm>
          <a:off x="1295400" y="1066800"/>
          <a:ext cx="7620000" cy="4114800"/>
        </p:xfrm>
        <a:graphic>
          <a:graphicData uri="http://schemas.openxmlformats.org/drawingml/2006/table">
            <a:tbl>
              <a:tblPr/>
              <a:tblGrid>
                <a:gridCol w="3327814"/>
                <a:gridCol w="4292186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Purchasing Channel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45FA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General Usage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FAB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Catalog Purchase Order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(processed in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BuySite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Commonly purchased goods or services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PPS has established catalogs in BuySite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Non-Catalog Purchase Order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(processed in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BuySite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purchase order items not available in a BuySite catalog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Manual Purchase Order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(use Purchase Form 100)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Request contract creation/review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Establish Blanket or Standing 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 Request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(processed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ePayment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vehicle for various non-PO items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After-the-Fact Channel (already have invoice)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Travel/Procurement Card Purchases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(reconciled in the GEMS system)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 Expenses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$ Business Expenses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Out-of-Pocket Expenses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(reconciled in the GEMS system)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a preferred method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Policy 1201 limits to $500 and below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42"/>
          <p:cNvSpPr>
            <a:spLocks noChangeArrowheads="1"/>
          </p:cNvSpPr>
          <p:nvPr/>
        </p:nvSpPr>
        <p:spPr bwMode="auto">
          <a:xfrm>
            <a:off x="1285876" y="5389582"/>
            <a:ext cx="6562724" cy="55399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500" dirty="0" smtClean="0"/>
              <a:t>Visit the </a:t>
            </a:r>
            <a:r>
              <a:rPr lang="en-US" sz="1500" dirty="0" smtClean="0">
                <a:hlinkClick r:id="rId3"/>
              </a:rPr>
              <a:t>Preferred Purchasing Methods </a:t>
            </a:r>
            <a:r>
              <a:rPr lang="en-US" sz="1500" dirty="0" smtClean="0"/>
              <a:t>matrix on the Financial Services </a:t>
            </a:r>
          </a:p>
          <a:p>
            <a:pPr algn="ctr"/>
            <a:r>
              <a:rPr lang="en-US" sz="1500" dirty="0" smtClean="0"/>
              <a:t>website for guidance on the proper Purchasing Method to use   </a:t>
            </a:r>
            <a:endParaRPr lang="en-US" sz="1500" dirty="0"/>
          </a:p>
        </p:txBody>
      </p:sp>
      <p:sp>
        <p:nvSpPr>
          <p:cNvPr id="13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82B33E-05A5-4127-87C3-3A31F35CD2B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" name="Left Brace 6"/>
          <p:cNvSpPr/>
          <p:nvPr/>
        </p:nvSpPr>
        <p:spPr bwMode="auto">
          <a:xfrm>
            <a:off x="752475" y="1590675"/>
            <a:ext cx="533400" cy="1752600"/>
          </a:xfrm>
          <a:prstGeom prst="leftBrace">
            <a:avLst>
              <a:gd name="adj1" fmla="val 8333"/>
              <a:gd name="adj2" fmla="val 50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728727" y="3343275"/>
            <a:ext cx="533400" cy="1828800"/>
          </a:xfrm>
          <a:prstGeom prst="leftBrace">
            <a:avLst>
              <a:gd name="adj1" fmla="val 8333"/>
              <a:gd name="adj2" fmla="val 50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0709" y="2086660"/>
            <a:ext cx="1219200" cy="64633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P.O. Channels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80291" y="3934509"/>
            <a:ext cx="1219200" cy="646331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Non-P.O. Channels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dobe Garamond Pro Bold"/>
              </a:rPr>
              <a:t>A purchase order is a form of contract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dobe Garamond Pro Bold"/>
              </a:rPr>
              <a:t>It contains terms and conditions of sale that protect the </a:t>
            </a:r>
            <a:r>
              <a:rPr lang="en-US" dirty="0" smtClean="0">
                <a:latin typeface="Adobe Garamond Pro Bold"/>
              </a:rPr>
              <a:t>University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dobe Garamond Pro Bold"/>
              </a:rPr>
              <a:t>A purchase order is used to procure goods and services and authorizes a supplier to begin work – it is created “Before-the-Fact”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dobe Garamond Pro Bold"/>
              </a:rPr>
              <a:t>It </a:t>
            </a:r>
            <a:r>
              <a:rPr lang="en-US" dirty="0">
                <a:latin typeface="Adobe Garamond Pro Bold"/>
              </a:rPr>
              <a:t>is generated based upon a pre-approved </a:t>
            </a:r>
            <a:r>
              <a:rPr lang="en-US" dirty="0" smtClean="0">
                <a:latin typeface="Adobe Garamond Pro Bold"/>
              </a:rPr>
              <a:t>requisition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dobe Garamond Pro Bold"/>
              </a:rPr>
              <a:t>Provides a single reference number (PO number) to relate all billing to for the University and supplier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dobe Garamond Pro Bold"/>
              </a:rPr>
              <a:t>Enables the ability to match resulting invoice with originally agreed upon pricing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What is a Purchase Order?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81750"/>
            <a:ext cx="1981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F4286-B0A0-4406-B87B-C1D620D2539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dobe Garamond Pro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General Purchasing Guidelines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305800" cy="4762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Treat purchases as if spending your own money – compare sources, prices, time of delivery, references from other users at the University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If not comfortable in making a spending decision – engage someone from your LBC, a Procurement Center or PPS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>
                <a:latin typeface="Adobe Garamond Pro Bold"/>
              </a:rPr>
              <a:t>Documentation requirements for Purchases: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>
                <a:latin typeface="Adobe Garamond Pro Bold"/>
              </a:rPr>
              <a:t>Purchases &lt;$5k – Item description and price documentation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>
                <a:latin typeface="Adobe Garamond Pro Bold"/>
              </a:rPr>
              <a:t>Purchases $5k - $25k – </a:t>
            </a:r>
            <a:r>
              <a:rPr lang="en-US" dirty="0">
                <a:latin typeface="Adobe Garamond Pro Bold"/>
                <a:hlinkClick r:id="rId3"/>
              </a:rPr>
              <a:t>Price Reasonableness </a:t>
            </a:r>
            <a:r>
              <a:rPr lang="en-US" dirty="0">
                <a:latin typeface="Adobe Garamond Pro Bold"/>
              </a:rPr>
              <a:t>must be documented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>
                <a:latin typeface="Adobe Garamond Pro Bold"/>
              </a:rPr>
              <a:t>Purchases &gt;$25k – PPS must be engaged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Use the University </a:t>
            </a:r>
            <a:r>
              <a:rPr lang="en-US" dirty="0" smtClean="0">
                <a:latin typeface="Adobe Garamond Pro Bold"/>
                <a:hlinkClick r:id="rId4"/>
              </a:rPr>
              <a:t>Preferred Supplier Contracts </a:t>
            </a:r>
            <a:r>
              <a:rPr lang="en-US" dirty="0" smtClean="0">
                <a:latin typeface="Adobe Garamond Pro Bold"/>
              </a:rPr>
              <a:t>when purchasing common items – the cost analysis and price justification are already done for you</a:t>
            </a: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59D9E-BBCC-4FA3-BA11-4C81AF14ACED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latin typeface="Adobe Garamond Pro Bold" pitchFamily="18" charset="0"/>
              </a:rPr>
              <a:t>BuySite</a:t>
            </a:r>
            <a:r>
              <a:rPr lang="en-US" b="0" dirty="0" smtClean="0">
                <a:latin typeface="Adobe Garamond Pro Bold" pitchFamily="18" charset="0"/>
              </a:rPr>
              <a:t> Catalog Purchase Requisitioning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990600" y="5649913"/>
            <a:ext cx="6858000" cy="3698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BuySite Purchase Orders – PO with numbering format </a:t>
            </a:r>
            <a:r>
              <a:rPr lang="en-US" dirty="0" err="1" smtClean="0">
                <a:solidFill>
                  <a:schemeClr val="bg1"/>
                </a:solidFill>
              </a:rPr>
              <a:t>Gxxxxxx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4F4286-B0A0-4406-B87B-C1D620D2539D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1484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13AAA-49E2-438A-9AA3-75BF506E5C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Garamond Pro Bold" pitchFamily="18" charset="0"/>
                <a:ea typeface="+mj-ea"/>
                <a:cs typeface="+mj-cs"/>
              </a:rPr>
              <a:t>BuySite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Garamond Pro Bold" pitchFamily="18" charset="0"/>
                <a:ea typeface="+mj-ea"/>
                <a:cs typeface="+mj-cs"/>
              </a:rPr>
              <a:t> Non-Catalog Purchase Requisitioning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90600" y="5649913"/>
            <a:ext cx="6858000" cy="3698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BuySite Purchase Orders – PO with numbering format </a:t>
            </a:r>
            <a:r>
              <a:rPr lang="en-US" dirty="0" err="1" smtClean="0">
                <a:solidFill>
                  <a:schemeClr val="bg1"/>
                </a:solidFill>
              </a:rPr>
              <a:t>Gxxxxxx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" y="914400"/>
            <a:ext cx="82908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Purchase Request Form 100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4241" y="5751513"/>
            <a:ext cx="7924800" cy="369887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Purchase Form 100 Purchase Orders – PO with numbering format Uxxxxxx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3AD984-03C7-479D-972D-A96E52418597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7" name="Picture 2"/>
          <p:cNvPicPr>
            <a:picLocks noGrp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8" y="841248"/>
            <a:ext cx="6199632" cy="4846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C1C9A02-3501-4986-8109-D01243323A2F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16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Example of a Manual Purchase Order (Front - Internal)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41248"/>
            <a:ext cx="8074152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C1C9A02-3501-4986-8109-D01243323A2F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17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Example of a Manual Purchase Order (Front - Vendor)</a:t>
            </a: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41248"/>
            <a:ext cx="8074152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C1C9A02-3501-4986-8109-D01243323A2F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18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Example of a Manual Purchase Order (Back)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41248"/>
            <a:ext cx="8074152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latin typeface="Adobe Garamond Pro Bold" pitchFamily="18" charset="0"/>
              </a:rPr>
              <a:t>ePayment</a:t>
            </a:r>
            <a:r>
              <a:rPr lang="en-US" b="0" dirty="0" smtClean="0">
                <a:latin typeface="Adobe Garamond Pro Bold" pitchFamily="18" charset="0"/>
              </a:rPr>
              <a:t> 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381750"/>
            <a:ext cx="1981200" cy="476250"/>
          </a:xfrm>
          <a:noFill/>
        </p:spPr>
        <p:txBody>
          <a:bodyPr/>
          <a:lstStyle/>
          <a:p>
            <a:fld id="{3E43F445-852C-436F-B4A0-F9F22E9F890B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424" y="2536208"/>
            <a:ext cx="7040880" cy="360769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903790"/>
            <a:ext cx="7040880" cy="18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2860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Purchasing Methods at the University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2860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3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2895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Purchasing Ethics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2895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4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114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Help References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1163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6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/>
              </a:rPr>
              <a:t>Agenda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4724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Additional Training Opportunities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47259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7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0668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dobe Garamond Pro Bold"/>
              </a:rPr>
              <a:t>Purchasing and Payment within the University</a:t>
            </a:r>
            <a:endParaRPr lang="en-US" sz="1600" b="1" dirty="0">
              <a:solidFill>
                <a:srgbClr val="FFFFFF"/>
              </a:solidFill>
              <a:latin typeface="Adobe Garamond Pro Bold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676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Policy Overview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066800"/>
            <a:ext cx="354013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dobe Garamond Pro Bold"/>
              </a:rPr>
              <a:t>1</a:t>
            </a:r>
            <a:endParaRPr lang="en-US" sz="1600" b="1" dirty="0">
              <a:solidFill>
                <a:srgbClr val="FFFFFF"/>
              </a:solidFill>
              <a:latin typeface="Adobe Garamond Pro Bold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676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2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5067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5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5067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dobe Garamond Pro Bold"/>
              </a:rPr>
              <a:t>Useful Websites</a:t>
            </a:r>
            <a:endParaRPr lang="en-US" sz="1600" dirty="0">
              <a:latin typeface="Adobe Garamond Pro Bold"/>
            </a:endParaRP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6781800" y="6381750"/>
            <a:ext cx="1981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E9B34-7FE6-4525-9FEE-CEEF4E08307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dobe Garamond Pro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General </a:t>
            </a:r>
            <a:r>
              <a:rPr lang="en-US" b="0" dirty="0" err="1" smtClean="0">
                <a:latin typeface="Adobe Garamond Pro Bold" pitchFamily="18" charset="0"/>
              </a:rPr>
              <a:t>ePayment</a:t>
            </a:r>
            <a:r>
              <a:rPr lang="en-US" b="0" dirty="0" smtClean="0">
                <a:latin typeface="Adobe Garamond Pro Bold" pitchFamily="18" charset="0"/>
              </a:rPr>
              <a:t> Guidelines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idx="4294967295"/>
          </p:nvPr>
        </p:nvSpPr>
        <p:spPr>
          <a:xfrm>
            <a:off x="304800" y="952500"/>
            <a:ext cx="8534400" cy="43053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Ensure to use the vendor’s Remit To address from the invoice (this is the address where the payment is to be sent) 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Only the actual invoice number should be entered into the “Invoice Number” field – do not enter account numbers or other information 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“Mail with Enclosure” &amp; “Hold at Bursar” should only be used when absolutely necessary – these require significant manual effort to pull checks out of the normal distribution process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Ensure to attach all supporting documentation required for processing the payment and documenting the business purpose</a:t>
            </a: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37BE9-1FCB-470D-9AE5-28B1FBA8A483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GEMS Program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F248A-986B-436B-99E1-0DBB4969435F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7" y="2438400"/>
            <a:ext cx="24609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5943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General Expense Reimbursement Guidelines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458200" cy="4762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All employee reimbursements must be processed through the GEMS system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All transactions must be accounted for in GEMS whether or not a receipt is required (e.g. - business purpose, date and amount)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Receipts are required for all expense of $75 or more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Exception:  Receipts required for all “Business Meal” and “Hotel/Lodging” expenses </a:t>
            </a:r>
            <a:r>
              <a:rPr lang="en-US" u="sng" dirty="0" smtClean="0">
                <a:latin typeface="Adobe Garamond Pro Bold"/>
              </a:rPr>
              <a:t>regardless of dollar value</a:t>
            </a:r>
            <a:r>
              <a:rPr lang="en-US" dirty="0" smtClean="0">
                <a:latin typeface="Adobe Garamond Pro Bold"/>
              </a:rPr>
              <a:t> (IRS requirement)</a:t>
            </a:r>
            <a:endParaRPr lang="en-US" u="sng" dirty="0" smtClean="0">
              <a:latin typeface="Adobe Garamond Pro Bold"/>
            </a:endParaRP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Receipts must sufficiently detail the item(s) that were purchased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Business Meal expenses must include the name of participants (if over 10 participants – list of groups attending is sufficient)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Proof of payment is required – receipt or bill must show that payment has been made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Restaurant check stubs (pull tabs) are not sufficient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dirty="0" smtClean="0">
                <a:latin typeface="Adobe Garamond Pro Bold"/>
              </a:rPr>
              <a:t>Invoices without payment confirmation are not sufficient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37BE9-1FCB-470D-9AE5-28B1FBA8A483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Methods at the University</a:t>
            </a:r>
            <a:endParaRPr lang="en-US" sz="160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Purchasing Ethics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4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Help References</a:t>
            </a:r>
            <a:endParaRPr lang="en-US" sz="1600" dirty="0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5C32A68-4996-4E74-873D-B0494D25BC2B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23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Additional Training Opportunities</a:t>
            </a:r>
            <a:endParaRPr lang="en-US" sz="160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Policy Overview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8115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8115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Useful Websites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Purchasing Ethics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305800" cy="47625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227013" algn="l"/>
              </a:tabLst>
            </a:pPr>
            <a:r>
              <a:rPr lang="en-US" i="1" dirty="0" smtClean="0">
                <a:solidFill>
                  <a:srgbClr val="800000"/>
                </a:solidFill>
                <a:latin typeface="Adobe Garamond Pro" pitchFamily="18" charset="0"/>
              </a:rPr>
              <a:t>“As a basic condition of employment, all University staff employees have a duty to act in the University’s best interest in connection with matters arising from or related to their employment and other University activities.”</a:t>
            </a:r>
          </a:p>
          <a:p>
            <a:pPr marL="0">
              <a:spcBef>
                <a:spcPct val="0"/>
              </a:spcBef>
              <a:buFontTx/>
              <a:buNone/>
              <a:tabLst>
                <a:tab pos="227013" algn="l"/>
              </a:tabLst>
            </a:pPr>
            <a:r>
              <a:rPr lang="en-US" i="1" dirty="0" smtClean="0">
                <a:solidFill>
                  <a:srgbClr val="800000"/>
                </a:solidFill>
                <a:latin typeface="Adobe Garamond Pro" pitchFamily="18" charset="0"/>
              </a:rPr>
              <a:t>		- Conflict of Interest Policy (</a:t>
            </a:r>
            <a:r>
              <a:rPr lang="en-US" i="1" dirty="0" smtClean="0">
                <a:solidFill>
                  <a:srgbClr val="800000"/>
                </a:solidFill>
                <a:latin typeface="Adobe Garamond Pro" pitchFamily="18" charset="0"/>
                <a:hlinkClick r:id="rId3"/>
              </a:rPr>
              <a:t>U600</a:t>
            </a:r>
            <a:r>
              <a:rPr lang="en-US" i="1" dirty="0" smtClean="0">
                <a:solidFill>
                  <a:srgbClr val="800000"/>
                </a:solidFill>
                <a:latin typeface="Adobe Garamond Pro" pitchFamily="18" charset="0"/>
              </a:rPr>
              <a:t>)</a:t>
            </a:r>
          </a:p>
          <a:p>
            <a:pPr marL="0">
              <a:spcBef>
                <a:spcPct val="0"/>
              </a:spcBef>
              <a:tabLst>
                <a:tab pos="227013" algn="l"/>
              </a:tabLst>
            </a:pPr>
            <a:endParaRPr lang="en-US" sz="1600" dirty="0" smtClean="0">
              <a:latin typeface="Adobe Garamond Pro" pitchFamily="18" charset="0"/>
            </a:endParaRPr>
          </a:p>
          <a:p>
            <a:pPr marL="457200" indent="-457200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Avoid conflicts of interest (even situations that cause a perception of conflict) – when unavoidable ensure you properly disclose to management.  Some examples: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External activities or financial interests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Providing services to outside organizations with University time or resources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Family relationships with University suppliers</a:t>
            </a:r>
          </a:p>
          <a:p>
            <a:pPr marL="457200" indent="-457200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Maintain confidentiality of confidential information entrusted to you</a:t>
            </a:r>
          </a:p>
          <a:p>
            <a:pPr marL="0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Exercise good judgment in giving or receiving gifts or entertainment </a:t>
            </a:r>
          </a:p>
          <a:p>
            <a:pPr lvl="1">
              <a:spcBef>
                <a:spcPct val="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sz="1600" i="1" dirty="0" smtClean="0">
              <a:solidFill>
                <a:srgbClr val="800000"/>
              </a:solidFill>
              <a:latin typeface="Adobe Garamond Pro" pitchFamily="18" charset="0"/>
            </a:endParaRPr>
          </a:p>
          <a:p>
            <a:pPr marL="0" lvl="1" indent="0">
              <a:spcBef>
                <a:spcPct val="0"/>
              </a:spcBef>
              <a:buFont typeface="Symbol" pitchFamily="18" charset="2"/>
              <a:buNone/>
              <a:tabLst>
                <a:tab pos="227013" algn="l"/>
              </a:tabLst>
            </a:pPr>
            <a:r>
              <a:rPr lang="en-US" sz="2000" i="1" dirty="0" smtClean="0">
                <a:solidFill>
                  <a:srgbClr val="800000"/>
                </a:solidFill>
                <a:latin typeface="Adobe Garamond Pro" pitchFamily="18" charset="0"/>
              </a:rPr>
              <a:t>“Disclosure is a key factor in protecting one’s reputation and career from embarrassing or harmful allegations of inappropriate conduct.”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ts val="60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marL="0"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marL="0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marL="0"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1FFE14-B386-4383-8CE9-805A5DBAC194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Methods at the University</a:t>
            </a:r>
            <a:endParaRPr lang="en-US" sz="160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Ethics</a:t>
            </a:r>
            <a:endParaRPr lang="en-US" sz="1600" dirty="0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1981200" y="3811588"/>
            <a:ext cx="5495925" cy="379412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Useful Websites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1447800" y="3811588"/>
            <a:ext cx="354013" cy="379412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Help References</a:t>
            </a:r>
            <a:endParaRPr lang="en-US" sz="1600" dirty="0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5C32A68-4996-4E74-873D-B0494D25BC2B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25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Additional Training Opportunities</a:t>
            </a:r>
            <a:endParaRPr lang="en-US" sz="160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Policy Overview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Useful Websites</a:t>
            </a:r>
          </a:p>
        </p:txBody>
      </p:sp>
      <p:sp>
        <p:nvSpPr>
          <p:cNvPr id="22531" name="Content Placeholder 7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305800" cy="5334000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Procurement and Payment Services Website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3"/>
              </a:rPr>
              <a:t>http://finserv.uchicago.edu/purchasing/index.shtml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Procurement and Payment Services Staff Directory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finserv.uchicago.edu/about/index.shtml</a:t>
            </a:r>
            <a:endParaRPr lang="en-US" dirty="0" smtClean="0"/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/>
              <a:t>Procurement </a:t>
            </a:r>
            <a:r>
              <a:rPr lang="en-US" dirty="0" smtClean="0">
                <a:latin typeface="Adobe Garamond Pro" pitchFamily="18" charset="0"/>
              </a:rPr>
              <a:t>and Disbursement Policies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>
                <a:hlinkClick r:id="rId5"/>
              </a:rPr>
              <a:t>http://finserv.uchicago.edu/support/policies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/>
              <a:t>Preferred </a:t>
            </a:r>
            <a:r>
              <a:rPr lang="en-US" dirty="0" smtClean="0">
                <a:latin typeface="Adobe Garamond Pro" pitchFamily="18" charset="0"/>
              </a:rPr>
              <a:t>Supplier Contracts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6"/>
              </a:rPr>
              <a:t>http://finserv.uchicago.edu/purchasing/lookup/index.shtml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Preferred Purchasing Methods Matrix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7"/>
              </a:rPr>
              <a:t>http://finserv.uchicago.edu/purchasing/preferred/index.shtml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err="1" smtClean="0">
                <a:latin typeface="Adobe Garamond Pro" pitchFamily="18" charset="0"/>
              </a:rPr>
              <a:t>BuySite</a:t>
            </a:r>
            <a:r>
              <a:rPr lang="en-US" dirty="0" smtClean="0">
                <a:latin typeface="Adobe Garamond Pro" pitchFamily="18" charset="0"/>
              </a:rPr>
              <a:t> Program Website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8"/>
              </a:rPr>
              <a:t>http://finserv.uchicago.edu/purchasing/po/buysite.shtml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/>
              <a:t>ePayment Website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finserv.uchicago.edu/purchasing/check/epayment.shtml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GEMS Program Website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10"/>
              </a:rPr>
              <a:t>https://gems.uchicago.edu/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err="1" smtClean="0">
                <a:latin typeface="Adobe Garamond Pro" pitchFamily="18" charset="0"/>
              </a:rPr>
              <a:t>UChicago</a:t>
            </a:r>
            <a:r>
              <a:rPr lang="en-US" dirty="0" smtClean="0">
                <a:latin typeface="Adobe Garamond Pro" pitchFamily="18" charset="0"/>
              </a:rPr>
              <a:t> Travel Website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11"/>
              </a:rPr>
              <a:t>http://finserv.uchicago.edu/purchasing/travel/index.shtml</a:t>
            </a: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ts val="60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212938-A068-4DEB-BF1A-8E7B431B6225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Methods at the University</a:t>
            </a:r>
            <a:endParaRPr lang="en-US" sz="160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Ethics</a:t>
            </a:r>
            <a:endParaRPr lang="en-US" sz="1600" dirty="0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Help References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6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5C32A68-4996-4E74-873D-B0494D25BC2B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27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Additional Training Opportunities</a:t>
            </a:r>
            <a:endParaRPr lang="en-US" sz="160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Policy Overview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8115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8115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Useful Websites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Other Sources of Help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305800" cy="4762500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Procurement and Payment Services Support: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PPS Website:  </a:t>
            </a:r>
            <a:r>
              <a:rPr lang="en-US" dirty="0" smtClean="0">
                <a:latin typeface="Adobe Garamond Pro" pitchFamily="18" charset="0"/>
                <a:hlinkClick r:id="rId3"/>
              </a:rPr>
              <a:t>http://finserv.uchicago.edu/purchasing/index.shtml</a:t>
            </a: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PPS Help Desk Phone:  773.702.3320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PPS Help Desk Email Support:  </a:t>
            </a:r>
            <a:r>
              <a:rPr lang="en-US" dirty="0" smtClean="0">
                <a:latin typeface="Adobe Garamond Pro" pitchFamily="18" charset="0"/>
                <a:hlinkClick r:id="rId4"/>
              </a:rPr>
              <a:t>pps@uchicago.edu</a:t>
            </a: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JPMorgan </a:t>
            </a:r>
            <a:r>
              <a:rPr lang="en-US" dirty="0" smtClean="0">
                <a:latin typeface="Adobe Garamond Pro" pitchFamily="18" charset="0"/>
              </a:rPr>
              <a:t>Chase (lost or stolen card)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Domestic:  800.316.6056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International:  847.488.3748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ts val="60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FFB28-899E-4724-808E-9FD37A5CA392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Methods at the University</a:t>
            </a:r>
            <a:endParaRPr lang="en-US" sz="160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Ethics</a:t>
            </a:r>
            <a:endParaRPr lang="en-US" sz="1600" dirty="0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Help References</a:t>
            </a:r>
            <a:endParaRPr lang="en-US" sz="1600" dirty="0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5C32A68-4996-4E74-873D-B0494D25BC2B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29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Additional Training Opportunities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7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Policy Overview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8115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8115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Useful Websites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/>
              </a:rPr>
              <a:t>University Overview for Purchasing and Payment Activities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304800" y="1405354"/>
            <a:ext cx="8686800" cy="4995446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Department Heads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Authorized to make purchase order commitments up to $25k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Ensure University procedures are followed for all departmental purchases</a:t>
            </a: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Local Business Centers (LBC) &amp; Auxiliaries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Reside within some (not all) campus units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Responsible for local purchasing and payment transaction processing</a:t>
            </a: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Delegated Procurement Centers</a:t>
            </a:r>
          </a:p>
          <a:p>
            <a:pPr lvl="1">
              <a:spcBef>
                <a:spcPct val="0"/>
              </a:spcBef>
              <a:spcAft>
                <a:spcPts val="0"/>
              </a:spcAft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Some specific functional areas have formal delegated authority to negotiate/contract on behalf of the University (e.g. – Facilities, HR, etc)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Delegations are issued to recognize specific functional expertise</a:t>
            </a:r>
          </a:p>
          <a:p>
            <a:pPr>
              <a:spcBef>
                <a:spcPct val="0"/>
              </a:spcBef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Procurement and Payment Services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Resides within the Financial Services unit of Finance &amp; Administration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Responsible for University-wide policy, procedures, systems &amp; strategy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Provide University-wide support and oversight for large transactions</a:t>
            </a: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r>
              <a:rPr lang="en-US" sz="1600" dirty="0" smtClean="0">
                <a:latin typeface="Adobe Garamond Pro Bold"/>
              </a:rPr>
              <a:t>Transactional processing for campus units without internal processing capabilities</a:t>
            </a: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 Bold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 Bold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 Bold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E9B34-7FE6-4525-9FEE-CEEF4E083077}" type="slidenum">
              <a:rPr lang="en-US" smtClean="0">
                <a:latin typeface="Adobe Garamond Pro Bold"/>
              </a:rPr>
              <a:pPr/>
              <a:t>3</a:t>
            </a:fld>
            <a:endParaRPr lang="en-US" dirty="0" smtClean="0">
              <a:latin typeface="Adobe Garamond Pro Bold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80999" y="990600"/>
            <a:ext cx="8456177" cy="338554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solidFill>
                  <a:schemeClr val="bg1"/>
                </a:solidFill>
                <a:latin typeface="Adobe Garamond Pro Bold"/>
              </a:rPr>
              <a:t>Center-Led </a:t>
            </a:r>
            <a:r>
              <a:rPr lang="en-US" sz="1600" u="sng" dirty="0" smtClean="0">
                <a:solidFill>
                  <a:schemeClr val="bg1"/>
                </a:solidFill>
                <a:latin typeface="Adobe Garamond Pro Bold"/>
              </a:rPr>
              <a:t>Model</a:t>
            </a:r>
            <a:endParaRPr lang="en-US" sz="1600" u="sng" dirty="0">
              <a:solidFill>
                <a:schemeClr val="bg1"/>
              </a:solidFill>
              <a:latin typeface="Adobe Garamond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Additional Training Opportunities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610600" cy="4762500"/>
          </a:xfrm>
        </p:spPr>
        <p:txBody>
          <a:bodyPr/>
          <a:lstStyle/>
          <a:p>
            <a:pPr marL="233363" indent="-233363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BuySite Fundamentals (Instructor Led)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3"/>
              </a:rPr>
              <a:t>https://training.uchicago.edu/course_detail.cfm?course_id=876</a:t>
            </a:r>
            <a:endParaRPr lang="en-US" dirty="0" smtClean="0">
              <a:latin typeface="Adobe Garamond Pro" pitchFamily="18" charset="0"/>
            </a:endParaRPr>
          </a:p>
          <a:p>
            <a:pPr marL="233363" indent="-233363">
              <a:spcBef>
                <a:spcPct val="0"/>
              </a:spcBef>
            </a:pPr>
            <a:r>
              <a:rPr lang="en-US" dirty="0" smtClean="0">
                <a:latin typeface="Adobe Garamond Pro" pitchFamily="18" charset="0"/>
              </a:rPr>
              <a:t>Introduction to BuySite (online)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4"/>
              </a:rPr>
              <a:t>http://hrservices.uchicago.edu/training/videos/BuySite/BuySite_00_Opening/</a:t>
            </a:r>
            <a:endParaRPr lang="en-US" dirty="0" smtClean="0">
              <a:latin typeface="Adobe Garamond Pro" pitchFamily="18" charset="0"/>
            </a:endParaRPr>
          </a:p>
          <a:p>
            <a:pPr marL="19050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/>
              <a:t>ePayment Request – Requestor and Approver Training </a:t>
            </a:r>
            <a:r>
              <a:rPr lang="en-US" dirty="0"/>
              <a:t>(Instructor Led)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training.uchicago.edu/course_detail.cfm?course_id=1274</a:t>
            </a:r>
            <a:endParaRPr lang="en-US" dirty="0"/>
          </a:p>
          <a:p>
            <a:pPr marL="233363" indent="-233363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GEMS System – New User (Instructor Led)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6"/>
              </a:rPr>
              <a:t>https://training.uchicago.edu/course_detail.cfm?course_id=681</a:t>
            </a:r>
            <a:endParaRPr lang="en-US" dirty="0" smtClean="0">
              <a:latin typeface="Adobe Garamond Pro" pitchFamily="18" charset="0"/>
            </a:endParaRPr>
          </a:p>
          <a:p>
            <a:pPr marL="233363" indent="-233363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GEMS System – User Guide (online)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7"/>
              </a:rPr>
              <a:t>https://gems.uchicago.edu/resources/forms/GEMS_CTE_QuickStart.pdf</a:t>
            </a:r>
            <a:endParaRPr lang="en-US" dirty="0" smtClean="0">
              <a:latin typeface="Adobe Garamond Pro" pitchFamily="18" charset="0"/>
            </a:endParaRPr>
          </a:p>
          <a:p>
            <a:pPr marL="233363" indent="-233363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GEMS System – Concur Travel – Quick Reference Guide (online)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8"/>
              </a:rPr>
              <a:t>https://gems.uchicago.edu/resources/forms/UC%20Cliqbook%20Quick%20Reference%20Guide.pdf</a:t>
            </a:r>
            <a:endParaRPr lang="en-US" dirty="0" smtClean="0">
              <a:latin typeface="Adobe Garamond Pro" pitchFamily="18" charset="0"/>
            </a:endParaRPr>
          </a:p>
          <a:p>
            <a:pPr marL="233363" indent="-233363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</a:rPr>
              <a:t>GEMS System – Expense Reporting - Quick Reference Guide (online)</a:t>
            </a:r>
          </a:p>
          <a:p>
            <a:pPr marL="457200" lvl="1" indent="-223838">
              <a:spcBef>
                <a:spcPct val="0"/>
              </a:spcBef>
              <a:tabLst>
                <a:tab pos="227013" algn="l"/>
              </a:tabLst>
            </a:pPr>
            <a:r>
              <a:rPr lang="en-US" dirty="0" smtClean="0">
                <a:latin typeface="Adobe Garamond Pro" pitchFamily="18" charset="0"/>
                <a:hlinkClick r:id="rId9"/>
              </a:rPr>
              <a:t>https://gems.uchicago.edu/resources/forms/GEMS_QuickRef.pdf</a:t>
            </a: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ct val="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 lvl="1">
              <a:spcBef>
                <a:spcPts val="60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94CF8-20A5-4C25-8BF0-575FECF54368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7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305800" cy="4762500"/>
          </a:xfrm>
        </p:spPr>
        <p:txBody>
          <a:bodyPr anchor="ctr"/>
          <a:lstStyle/>
          <a:p>
            <a:pPr algn="ctr">
              <a:spcBef>
                <a:spcPct val="0"/>
              </a:spcBef>
              <a:buNone/>
              <a:tabLst>
                <a:tab pos="227013" algn="l"/>
              </a:tabLst>
            </a:pPr>
            <a:r>
              <a:rPr lang="en-US" sz="3200" b="1" dirty="0" smtClean="0">
                <a:solidFill>
                  <a:srgbClr val="800000"/>
                </a:solidFill>
                <a:latin typeface="Adobe Garamond Pro" pitchFamily="18" charset="0"/>
              </a:rPr>
              <a:t>QUESTIONS &amp; DISCUSSION</a:t>
            </a:r>
          </a:p>
          <a:p>
            <a:pPr algn="ctr">
              <a:spcBef>
                <a:spcPct val="0"/>
              </a:spcBef>
              <a:buNone/>
              <a:tabLst>
                <a:tab pos="227013" algn="l"/>
              </a:tabLst>
            </a:pPr>
            <a:endParaRPr lang="en-US" sz="3200" b="1" dirty="0" smtClean="0">
              <a:solidFill>
                <a:srgbClr val="800000"/>
              </a:solidFill>
              <a:latin typeface="Adobe Garamond Pro" pitchFamily="18" charset="0"/>
            </a:endParaRPr>
          </a:p>
          <a:p>
            <a:pPr algn="ctr">
              <a:spcBef>
                <a:spcPct val="0"/>
              </a:spcBef>
              <a:buNone/>
              <a:tabLst>
                <a:tab pos="227013" algn="l"/>
              </a:tabLst>
            </a:pPr>
            <a:r>
              <a:rPr lang="en-US" sz="3200" b="1" dirty="0" smtClean="0">
                <a:solidFill>
                  <a:srgbClr val="800000"/>
                </a:solidFill>
                <a:latin typeface="Adobe Garamond Pro" pitchFamily="18" charset="0"/>
              </a:rPr>
              <a:t>THANK YOU</a:t>
            </a:r>
          </a:p>
          <a:p>
            <a:pPr lvl="1">
              <a:spcBef>
                <a:spcPts val="600"/>
              </a:spcBef>
              <a:buFont typeface="Symbol" pitchFamily="18" charset="2"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  <a:p>
            <a:pPr>
              <a:spcBef>
                <a:spcPct val="0"/>
              </a:spcBef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1495F-A70A-4543-927B-62A2B5F3D34C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Procurement and Payment Services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EDFEE-8887-46DB-9049-CC31CC125CC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28800" y="5833855"/>
            <a:ext cx="5154744" cy="33855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fontAlgn="t" hangingPunct="1"/>
            <a:r>
              <a:rPr lang="en-US" sz="1600" b="1" dirty="0" smtClean="0">
                <a:solidFill>
                  <a:srgbClr val="FFFFFF"/>
                </a:solidFill>
                <a:cs typeface="Arial" charset="0"/>
                <a:hlinkClick r:id="rId3"/>
              </a:rPr>
              <a:t>http://finserv.uchicago.edu/purchasing/index.shtml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7" descr="PPS Homep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838200"/>
            <a:ext cx="8153400" cy="489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Methods at the University</a:t>
            </a:r>
            <a:endParaRPr lang="en-US" sz="1600" dirty="0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Ethics</a:t>
            </a:r>
            <a:endParaRPr lang="en-US" sz="1600" dirty="0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Help References</a:t>
            </a:r>
            <a:endParaRPr lang="en-US" sz="1600" dirty="0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C5C32A68-4996-4E74-873D-B0494D25BC2B}" type="slidenum">
              <a:rPr lang="en-US" sz="1200" b="1" smtClean="0">
                <a:solidFill>
                  <a:srgbClr val="800000"/>
                </a:solidFill>
                <a:latin typeface="Adobe Garamond Pro"/>
              </a:rPr>
              <a:pPr algn="r">
                <a:defRPr/>
              </a:pPr>
              <a:t>5</a:t>
            </a:fld>
            <a:endParaRPr lang="en-US" sz="1200" b="1" dirty="0">
              <a:solidFill>
                <a:srgbClr val="800000"/>
              </a:solidFill>
              <a:latin typeface="Adobe Garamond Pro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Additional Training Opportunities</a:t>
            </a:r>
            <a:endParaRPr lang="en-US" sz="160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Policy Overview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8115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8115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Useful Websites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 flipV="1">
            <a:off x="304800" y="5286375"/>
            <a:ext cx="83820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Procurement and Disbursements Policy Overview</a:t>
            </a:r>
          </a:p>
        </p:txBody>
      </p:sp>
      <p:graphicFrame>
        <p:nvGraphicFramePr>
          <p:cNvPr id="7" name="Group 35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134103"/>
              </p:ext>
            </p:extLst>
          </p:nvPr>
        </p:nvGraphicFramePr>
        <p:xfrm>
          <a:off x="228600" y="866775"/>
          <a:ext cx="8534400" cy="4709160"/>
        </p:xfrm>
        <a:graphic>
          <a:graphicData uri="http://schemas.openxmlformats.org/drawingml/2006/table">
            <a:tbl>
              <a:tblPr/>
              <a:tblGrid>
                <a:gridCol w="1551709"/>
                <a:gridCol w="6982691"/>
              </a:tblGrid>
              <a:tr h="2713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Policy Name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00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1201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Authority and Responsibility for Procuring Goods and Services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Travel Policies and Procedures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Approval of Non-Payroll Expenditures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Non-Audit Services by University Auditors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Minority-Owned, Women-Owned, and Small Business Enterprises Procurement 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Gifts to Other Not-for-Profit and Charitable Organizations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1207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Institutional Membership Fees and Dues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Individual Professional, Business and Technical Organization Membership Fees and Dues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Membership Fees and Dues for Social, Dining, Airline and Hotel 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Parking Fees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Gifts Based on University/Employee Relationships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1212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Gifts to Non-Employees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Authority to Lease, Buy, and Sell Real Estate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Non-Salary Cash Advances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Retention of Outside Legal Counsel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Authority  for Settlement of Workers’ Compensation and Liability Claims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2306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Donor and Volunteer Gift 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</a:tbl>
          </a:graphicData>
        </a:graphic>
      </p:graphicFrame>
      <p:sp>
        <p:nvSpPr>
          <p:cNvPr id="11321" name="Rectangle 6"/>
          <p:cNvSpPr>
            <a:spLocks noChangeArrowheads="1"/>
          </p:cNvSpPr>
          <p:nvPr/>
        </p:nvSpPr>
        <p:spPr bwMode="auto">
          <a:xfrm>
            <a:off x="2251822" y="5776705"/>
            <a:ext cx="4494307" cy="33855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fontAlgn="t" hangingPunct="1"/>
            <a:r>
              <a:rPr lang="en-US" sz="1600" b="1" dirty="0">
                <a:cs typeface="Arial" charset="0"/>
                <a:hlinkClick r:id="rId3"/>
              </a:rPr>
              <a:t>http://finserv.uchicago.edu/support/policies</a:t>
            </a: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/</a:t>
            </a:r>
          </a:p>
        </p:txBody>
      </p:sp>
      <p:sp>
        <p:nvSpPr>
          <p:cNvPr id="11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47ABA-6E02-45B6-815F-CC5C58B9005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Policy 1201 Highlights</a:t>
            </a:r>
          </a:p>
        </p:txBody>
      </p:sp>
      <p:sp>
        <p:nvSpPr>
          <p:cNvPr id="12291" name="Content Placeholder 7"/>
          <p:cNvSpPr>
            <a:spLocks noGrp="1"/>
          </p:cNvSpPr>
          <p:nvPr>
            <p:ph idx="4294967295"/>
          </p:nvPr>
        </p:nvSpPr>
        <p:spPr>
          <a:xfrm>
            <a:off x="304800" y="914400"/>
            <a:ext cx="8305800" cy="4762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The Executive Vice President for Administration and Chief Financial Officer is vested with the responsibility for the procurement of all goods and services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The Executive Director of Procurement and Payment Services and Associate Vice President for Finance are responsible to establish and maintain policies and procedures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All University procurement policies shall be in compliance with Federal regulations for procurement standards (OMB Circular No. A-110)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Certain officers and departments have been delegated Procurement Authority (Procurement Centers)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The Executive Vice President for Administration and Chief Financial Officer has final signature approval for all purchases in excess of $200,000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Department Heads have authorization to issue University purchase orders up to $25,000 through BuySite</a:t>
            </a:r>
          </a:p>
          <a:p>
            <a:pPr>
              <a:spcBef>
                <a:spcPct val="0"/>
              </a:spcBef>
              <a:spcAft>
                <a:spcPts val="600"/>
              </a:spcAft>
              <a:tabLst>
                <a:tab pos="227013" algn="l"/>
              </a:tabLst>
            </a:pPr>
            <a:r>
              <a:rPr lang="en-US" sz="1800" dirty="0" smtClean="0">
                <a:latin typeface="Adobe Garamond Pro Bold"/>
              </a:rPr>
              <a:t>The University will reimburse individuals for business related expenses (non-travel) up to $500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27013" algn="l"/>
              </a:tabLst>
            </a:pPr>
            <a:endParaRPr lang="en-US" dirty="0" smtClean="0">
              <a:latin typeface="Adobe Garamond Pro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351BA-3FB8-4847-9CA2-23E1310A13A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Delegated Procurement Centers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31679-4CB2-4E97-99FE-8AE6BD7B9FF4}" type="slidenum">
              <a:rPr lang="en-US" smtClean="0"/>
              <a:pPr/>
              <a:t>8</a:t>
            </a:fld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914400"/>
          <a:ext cx="8458200" cy="514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4267200"/>
                <a:gridCol w="2057400"/>
              </a:tblGrid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 of Goods</a:t>
                      </a:r>
                      <a:r>
                        <a:rPr lang="en-US" sz="1600" baseline="0" dirty="0" smtClean="0"/>
                        <a:t> or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Maximum Signature Authority Per Transaction</a:t>
                      </a:r>
                      <a:endParaRPr lang="en-US" sz="16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Vice President</a:t>
                      </a:r>
                      <a:r>
                        <a:rPr lang="en-US" sz="1200" baseline="0" dirty="0" smtClean="0"/>
                        <a:t> for Finance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Accounting and Banking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Vice President</a:t>
                      </a:r>
                      <a:r>
                        <a:rPr lang="en-US" sz="1200" baseline="0" dirty="0" smtClean="0"/>
                        <a:t>, Facilities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Contracts for construction and renovation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$5,000,000</a:t>
                      </a: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Vice President,</a:t>
                      </a:r>
                      <a:r>
                        <a:rPr lang="en-US" sz="1200" baseline="0" dirty="0" smtClean="0"/>
                        <a:t> Facilities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Contracts for all other goods and services, management services,</a:t>
                      </a:r>
                      <a:r>
                        <a:rPr lang="en-US" sz="1200" baseline="0" dirty="0" smtClean="0"/>
                        <a:t> rentals, and maintenance contracts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Director, Residence</a:t>
                      </a:r>
                      <a:r>
                        <a:rPr lang="en-US" sz="1200" baseline="0" dirty="0" smtClean="0"/>
                        <a:t> Halls and Commons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Construction, renovation, maintenance, equipment,</a:t>
                      </a:r>
                      <a:r>
                        <a:rPr lang="en-US" sz="1200" baseline="0" dirty="0" smtClean="0"/>
                        <a:t> food services and furnishings for assigned residence hall and commons areas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Chief</a:t>
                      </a:r>
                      <a:r>
                        <a:rPr lang="en-US" sz="1200" baseline="0" dirty="0" smtClean="0"/>
                        <a:t> Information Officer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Information</a:t>
                      </a:r>
                      <a:r>
                        <a:rPr lang="en-US" sz="1200" baseline="0" dirty="0" smtClean="0"/>
                        <a:t> Technology related goods and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Director, Library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Books,</a:t>
                      </a:r>
                      <a:r>
                        <a:rPr lang="en-US" sz="1200" baseline="0" dirty="0" smtClean="0"/>
                        <a:t> publications and related items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Director, University Press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Printing and related supplies/services,</a:t>
                      </a:r>
                      <a:r>
                        <a:rPr lang="en-US" sz="1200" baseline="0" dirty="0" smtClean="0"/>
                        <a:t> marketing/advertising for publications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Director, Laboratory</a:t>
                      </a:r>
                      <a:r>
                        <a:rPr lang="en-US" sz="1200" baseline="0" dirty="0" smtClean="0"/>
                        <a:t> Schools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Books, supplies, athletic</a:t>
                      </a:r>
                      <a:r>
                        <a:rPr lang="en-US" sz="1200" baseline="0" dirty="0" smtClean="0"/>
                        <a:t> clothing, food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Assistant Vice President for Risk Management and Audit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Liability,</a:t>
                      </a:r>
                      <a:r>
                        <a:rPr lang="en-US" sz="1200" baseline="0" dirty="0" smtClean="0"/>
                        <a:t> property and related insurance coverages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Vice President</a:t>
                      </a:r>
                      <a:r>
                        <a:rPr lang="en-US" sz="1200" baseline="0" dirty="0" smtClean="0"/>
                        <a:t> for Human Resources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Personnel and Benefits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$100,000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981200" y="2590800"/>
            <a:ext cx="5495925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Purchasing Methods at the University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590800"/>
            <a:ext cx="354013" cy="379413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3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1981200" y="32004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Ethics</a:t>
            </a:r>
            <a:endParaRPr lang="en-US" sz="1600" dirty="0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447800" y="32004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1981200" y="4419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Help References</a:t>
            </a:r>
            <a:endParaRPr lang="en-US" sz="1600" dirty="0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1447800" y="44211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dobe Garamond Pro Bold" pitchFamily="18" charset="0"/>
              </a:rPr>
              <a:t>Agenda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81200" y="5029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Additional Training Opportunities</a:t>
            </a:r>
            <a:endParaRPr lang="en-US" sz="1600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447800" y="5030788"/>
            <a:ext cx="354013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81200" y="13716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Purchasing and Payment within the University</a:t>
            </a:r>
            <a:endParaRPr lang="en-US" sz="16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981200" y="1981200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Policy Overview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47800" y="13716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47800" y="1981200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47800" y="3811587"/>
            <a:ext cx="354013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981200" y="3811587"/>
            <a:ext cx="5495925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381000" tIns="46038" rIns="381000" bIns="46038" anchor="ctr"/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Useful Websites</a:t>
            </a:r>
            <a:endParaRPr lang="en-US" sz="1600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6781800" y="6381750"/>
            <a:ext cx="1981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031679-4CB2-4E97-99FE-8AE6BD7B9FF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dobe Garamond Pro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21469</TotalTime>
  <Words>1776</Words>
  <Application>Microsoft Office PowerPoint</Application>
  <PresentationFormat>On-screen Show (4:3)</PresentationFormat>
  <Paragraphs>417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Profile</vt:lpstr>
      <vt:lpstr>1_Profile</vt:lpstr>
      <vt:lpstr>Financial Services Procurement and Payment Services</vt:lpstr>
      <vt:lpstr>Agenda</vt:lpstr>
      <vt:lpstr>University Overview for Purchasing and Payment Activities</vt:lpstr>
      <vt:lpstr>Procurement and Payment Services</vt:lpstr>
      <vt:lpstr>Agenda</vt:lpstr>
      <vt:lpstr>Procurement and Disbursements Policy Overview</vt:lpstr>
      <vt:lpstr>Policy 1201 Highlights</vt:lpstr>
      <vt:lpstr>Delegated Procurement Centers</vt:lpstr>
      <vt:lpstr>Agenda</vt:lpstr>
      <vt:lpstr>Purchasing Channels at the University</vt:lpstr>
      <vt:lpstr>What is a Purchase Order?</vt:lpstr>
      <vt:lpstr>General Purchasing Guidelines</vt:lpstr>
      <vt:lpstr>BuySite Catalog Purchase Requisitioning</vt:lpstr>
      <vt:lpstr>PowerPoint Presentation</vt:lpstr>
      <vt:lpstr>Purchase Request Form 100 </vt:lpstr>
      <vt:lpstr>Example of a Manual Purchase Order (Front - Internal)</vt:lpstr>
      <vt:lpstr>Example of a Manual Purchase Order (Front - Vendor)</vt:lpstr>
      <vt:lpstr>Example of a Manual Purchase Order (Back)</vt:lpstr>
      <vt:lpstr>ePayment </vt:lpstr>
      <vt:lpstr>General ePayment Guidelines</vt:lpstr>
      <vt:lpstr>GEMS Program</vt:lpstr>
      <vt:lpstr>General Expense Reimbursement Guidelines</vt:lpstr>
      <vt:lpstr>Agenda</vt:lpstr>
      <vt:lpstr>Purchasing Ethics</vt:lpstr>
      <vt:lpstr>Agenda</vt:lpstr>
      <vt:lpstr>Useful Websites</vt:lpstr>
      <vt:lpstr>Agenda</vt:lpstr>
      <vt:lpstr>Other Sources of Help</vt:lpstr>
      <vt:lpstr>Agenda</vt:lpstr>
      <vt:lpstr>Additional Training Opportunities</vt:lpstr>
      <vt:lpstr>PowerPoint Presentation</vt:lpstr>
    </vt:vector>
  </TitlesOfParts>
  <Company>UCREO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Patricia Ferriter</cp:lastModifiedBy>
  <cp:revision>1273</cp:revision>
  <cp:lastPrinted>2013-11-22T17:10:38Z</cp:lastPrinted>
  <dcterms:created xsi:type="dcterms:W3CDTF">2007-11-07T14:26:38Z</dcterms:created>
  <dcterms:modified xsi:type="dcterms:W3CDTF">2014-09-05T21:09:21Z</dcterms:modified>
</cp:coreProperties>
</file>