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1" r:id="rId14"/>
    <p:sldId id="271" r:id="rId15"/>
    <p:sldId id="272" r:id="rId16"/>
    <p:sldId id="276" r:id="rId17"/>
    <p:sldId id="277" r:id="rId18"/>
    <p:sldId id="273" r:id="rId19"/>
    <p:sldId id="274" r:id="rId20"/>
    <p:sldId id="275"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4249" autoAdjust="0"/>
  </p:normalViewPr>
  <p:slideViewPr>
    <p:cSldViewPr snapToGrid="0">
      <p:cViewPr varScale="1">
        <p:scale>
          <a:sx n="68" d="100"/>
          <a:sy n="68" d="100"/>
        </p:scale>
        <p:origin x="876" y="60"/>
      </p:cViewPr>
      <p:guideLst/>
    </p:cSldViewPr>
  </p:slideViewPr>
  <p:outlineViewPr>
    <p:cViewPr>
      <p:scale>
        <a:sx n="33" d="100"/>
        <a:sy n="33" d="100"/>
      </p:scale>
      <p:origin x="0" y="-129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045180-C8FB-45E3-A64A-70A91D034CE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BC179EA-E853-4CCF-B189-9E1B4BBBBDE6}">
      <dgm:prSet custT="1"/>
      <dgm:spPr>
        <a:solidFill>
          <a:srgbClr val="800000"/>
        </a:solidFill>
      </dgm:spPr>
      <dgm:t>
        <a:bodyPr/>
        <a:lstStyle/>
        <a:p>
          <a:pPr>
            <a:spcAft>
              <a:spcPts val="0"/>
            </a:spcAft>
          </a:pPr>
          <a:r>
            <a:rPr lang="en-US" sz="2000" b="1" dirty="0">
              <a:latin typeface="Verdana" panose="020B0604030504040204" pitchFamily="34" charset="0"/>
              <a:ea typeface="Verdana" panose="020B0604030504040204" pitchFamily="34" charset="0"/>
            </a:rPr>
            <a:t>Carla Bucci</a:t>
          </a:r>
        </a:p>
        <a:p>
          <a:pPr>
            <a:spcAft>
              <a:spcPts val="0"/>
            </a:spcAft>
          </a:pPr>
          <a:r>
            <a:rPr lang="en-US" sz="2000" dirty="0">
              <a:latin typeface="Verdana" panose="020B0604030504040204" pitchFamily="34" charset="0"/>
              <a:ea typeface="Verdana" panose="020B0604030504040204" pitchFamily="34" charset="0"/>
            </a:rPr>
            <a:t>Director</a:t>
          </a:r>
        </a:p>
        <a:p>
          <a:pPr>
            <a:spcAft>
              <a:spcPts val="0"/>
            </a:spcAft>
          </a:pPr>
          <a:r>
            <a:rPr lang="en-US" sz="2000" dirty="0">
              <a:latin typeface="Verdana" panose="020B0604030504040204" pitchFamily="34" charset="0"/>
              <a:ea typeface="Verdana" panose="020B0604030504040204" pitchFamily="34" charset="0"/>
            </a:rPr>
            <a:t>Cost Analysis</a:t>
          </a:r>
        </a:p>
      </dgm:t>
    </dgm:pt>
    <dgm:pt modelId="{D72B6457-82A6-4062-9853-D0D02597A635}" type="parTrans" cxnId="{A0289363-AE68-4E0B-A818-A2A59298C446}">
      <dgm:prSet/>
      <dgm:spPr/>
      <dgm:t>
        <a:bodyPr/>
        <a:lstStyle/>
        <a:p>
          <a:endParaRPr lang="en-US"/>
        </a:p>
      </dgm:t>
    </dgm:pt>
    <dgm:pt modelId="{ED4FE536-18A8-4D09-82FC-8071EFFD1E7F}" type="sibTrans" cxnId="{A0289363-AE68-4E0B-A818-A2A59298C446}">
      <dgm:prSet/>
      <dgm:spPr/>
      <dgm:t>
        <a:bodyPr/>
        <a:lstStyle/>
        <a:p>
          <a:endParaRPr lang="en-US"/>
        </a:p>
      </dgm:t>
    </dgm:pt>
    <dgm:pt modelId="{C8D984C3-3AC0-48BA-B242-F085E50C997F}">
      <dgm:prSet custT="1"/>
      <dgm:spPr>
        <a:solidFill>
          <a:srgbClr val="800000"/>
        </a:solidFill>
      </dgm:spPr>
      <dgm:t>
        <a:bodyPr/>
        <a:lstStyle/>
        <a:p>
          <a:pPr>
            <a:lnSpc>
              <a:spcPct val="100000"/>
            </a:lnSpc>
            <a:spcAft>
              <a:spcPts val="0"/>
            </a:spcAft>
          </a:pPr>
          <a:r>
            <a:rPr lang="en-US" sz="2000" b="1" dirty="0">
              <a:latin typeface="Verdana" panose="020B0604030504040204" pitchFamily="34" charset="0"/>
              <a:ea typeface="Verdana" panose="020B0604030504040204" pitchFamily="34" charset="0"/>
            </a:rPr>
            <a:t>Iesha Holmes</a:t>
          </a:r>
        </a:p>
        <a:p>
          <a:pPr>
            <a:lnSpc>
              <a:spcPct val="100000"/>
            </a:lnSpc>
            <a:spcAft>
              <a:spcPts val="0"/>
            </a:spcAft>
          </a:pPr>
          <a:r>
            <a:rPr lang="en-US" sz="2000" dirty="0">
              <a:latin typeface="Verdana" panose="020B0604030504040204" pitchFamily="34" charset="0"/>
              <a:ea typeface="Verdana" panose="020B0604030504040204" pitchFamily="34" charset="0"/>
            </a:rPr>
            <a:t>Senior Analyst</a:t>
          </a:r>
        </a:p>
        <a:p>
          <a:pPr>
            <a:lnSpc>
              <a:spcPct val="100000"/>
            </a:lnSpc>
            <a:spcAft>
              <a:spcPts val="0"/>
            </a:spcAft>
          </a:pPr>
          <a:r>
            <a:rPr lang="en-US" sz="2000" dirty="0">
              <a:latin typeface="Verdana" panose="020B0604030504040204" pitchFamily="34" charset="0"/>
              <a:ea typeface="Verdana" panose="020B0604030504040204" pitchFamily="34" charset="0"/>
            </a:rPr>
            <a:t>Cost Analysis</a:t>
          </a:r>
        </a:p>
      </dgm:t>
    </dgm:pt>
    <dgm:pt modelId="{176C7C38-F5A1-4385-BC55-D304869C603A}" type="parTrans" cxnId="{E1BCEBDE-2D01-4BA9-A30E-93785B71739B}">
      <dgm:prSet/>
      <dgm:spPr/>
      <dgm:t>
        <a:bodyPr/>
        <a:lstStyle/>
        <a:p>
          <a:endParaRPr lang="en-US"/>
        </a:p>
      </dgm:t>
    </dgm:pt>
    <dgm:pt modelId="{47FD9D92-BBA2-4587-A045-82BBB3A233A6}" type="sibTrans" cxnId="{E1BCEBDE-2D01-4BA9-A30E-93785B71739B}">
      <dgm:prSet/>
      <dgm:spPr/>
      <dgm:t>
        <a:bodyPr/>
        <a:lstStyle/>
        <a:p>
          <a:endParaRPr lang="en-US"/>
        </a:p>
      </dgm:t>
    </dgm:pt>
    <dgm:pt modelId="{78F2123E-0DC2-4460-96A3-E4742EAFAFA2}" type="pres">
      <dgm:prSet presAssocID="{CF045180-C8FB-45E3-A64A-70A91D034CE3}" presName="hierChild1" presStyleCnt="0">
        <dgm:presLayoutVars>
          <dgm:orgChart val="1"/>
          <dgm:chPref val="1"/>
          <dgm:dir/>
          <dgm:animOne val="branch"/>
          <dgm:animLvl val="lvl"/>
          <dgm:resizeHandles/>
        </dgm:presLayoutVars>
      </dgm:prSet>
      <dgm:spPr/>
    </dgm:pt>
    <dgm:pt modelId="{F0D8A9D5-D026-4CCA-87F2-97375C9F24A4}" type="pres">
      <dgm:prSet presAssocID="{FBC179EA-E853-4CCF-B189-9E1B4BBBBDE6}" presName="hierRoot1" presStyleCnt="0">
        <dgm:presLayoutVars>
          <dgm:hierBranch val="init"/>
        </dgm:presLayoutVars>
      </dgm:prSet>
      <dgm:spPr/>
    </dgm:pt>
    <dgm:pt modelId="{0636286E-2DA0-4BA6-85B0-12748BEFF049}" type="pres">
      <dgm:prSet presAssocID="{FBC179EA-E853-4CCF-B189-9E1B4BBBBDE6}" presName="rootComposite1" presStyleCnt="0"/>
      <dgm:spPr/>
    </dgm:pt>
    <dgm:pt modelId="{E759BDC7-D727-4C9E-98EE-8BC152B7F366}" type="pres">
      <dgm:prSet presAssocID="{FBC179EA-E853-4CCF-B189-9E1B4BBBBDE6}" presName="rootText1" presStyleLbl="node0" presStyleIdx="0" presStyleCnt="1">
        <dgm:presLayoutVars>
          <dgm:chPref val="3"/>
        </dgm:presLayoutVars>
      </dgm:prSet>
      <dgm:spPr/>
    </dgm:pt>
    <dgm:pt modelId="{FCF8CBB1-FB63-4115-8867-B47AC35CF4C9}" type="pres">
      <dgm:prSet presAssocID="{FBC179EA-E853-4CCF-B189-9E1B4BBBBDE6}" presName="rootConnector1" presStyleLbl="node1" presStyleIdx="0" presStyleCnt="0"/>
      <dgm:spPr/>
    </dgm:pt>
    <dgm:pt modelId="{C0E1DC6F-CC7B-4457-A307-DEAF6FD10B99}" type="pres">
      <dgm:prSet presAssocID="{FBC179EA-E853-4CCF-B189-9E1B4BBBBDE6}" presName="hierChild2" presStyleCnt="0"/>
      <dgm:spPr/>
    </dgm:pt>
    <dgm:pt modelId="{C63454AA-A108-4853-A1BB-3EFD9C33B1DA}" type="pres">
      <dgm:prSet presAssocID="{176C7C38-F5A1-4385-BC55-D304869C603A}" presName="Name37" presStyleLbl="parChTrans1D2" presStyleIdx="0" presStyleCnt="1"/>
      <dgm:spPr/>
    </dgm:pt>
    <dgm:pt modelId="{F1D5D12B-F90B-4781-96D2-9877D8ACC0BA}" type="pres">
      <dgm:prSet presAssocID="{C8D984C3-3AC0-48BA-B242-F085E50C997F}" presName="hierRoot2" presStyleCnt="0">
        <dgm:presLayoutVars>
          <dgm:hierBranch val="init"/>
        </dgm:presLayoutVars>
      </dgm:prSet>
      <dgm:spPr/>
    </dgm:pt>
    <dgm:pt modelId="{3E5A0C38-CAEE-472E-A9B0-52640ADACA8F}" type="pres">
      <dgm:prSet presAssocID="{C8D984C3-3AC0-48BA-B242-F085E50C997F}" presName="rootComposite" presStyleCnt="0"/>
      <dgm:spPr/>
    </dgm:pt>
    <dgm:pt modelId="{9965E018-6FCB-4E84-9B63-7622896B2595}" type="pres">
      <dgm:prSet presAssocID="{C8D984C3-3AC0-48BA-B242-F085E50C997F}" presName="rootText" presStyleLbl="node2" presStyleIdx="0" presStyleCnt="1" custScaleX="139945" custLinFactNeighborX="5" custLinFactNeighborY="362">
        <dgm:presLayoutVars>
          <dgm:chPref val="3"/>
        </dgm:presLayoutVars>
      </dgm:prSet>
      <dgm:spPr/>
    </dgm:pt>
    <dgm:pt modelId="{9D233FE4-1F26-4C32-9021-F56A767CDB0B}" type="pres">
      <dgm:prSet presAssocID="{C8D984C3-3AC0-48BA-B242-F085E50C997F}" presName="rootConnector" presStyleLbl="node2" presStyleIdx="0" presStyleCnt="1"/>
      <dgm:spPr/>
    </dgm:pt>
    <dgm:pt modelId="{2A1A3CBE-E911-4D3E-AF68-F195696B1B3B}" type="pres">
      <dgm:prSet presAssocID="{C8D984C3-3AC0-48BA-B242-F085E50C997F}" presName="hierChild4" presStyleCnt="0"/>
      <dgm:spPr/>
    </dgm:pt>
    <dgm:pt modelId="{C7B07261-B52F-48B9-ADFD-4E533D429EC1}" type="pres">
      <dgm:prSet presAssocID="{C8D984C3-3AC0-48BA-B242-F085E50C997F}" presName="hierChild5" presStyleCnt="0"/>
      <dgm:spPr/>
    </dgm:pt>
    <dgm:pt modelId="{95D4EECB-6DF2-4E09-AE6B-0D4936D1C616}" type="pres">
      <dgm:prSet presAssocID="{FBC179EA-E853-4CCF-B189-9E1B4BBBBDE6}" presName="hierChild3" presStyleCnt="0"/>
      <dgm:spPr/>
    </dgm:pt>
  </dgm:ptLst>
  <dgm:cxnLst>
    <dgm:cxn modelId="{F5EB8B02-7C37-476E-BCAD-A043F5D121A7}" type="presOf" srcId="{CF045180-C8FB-45E3-A64A-70A91D034CE3}" destId="{78F2123E-0DC2-4460-96A3-E4742EAFAFA2}" srcOrd="0" destOrd="0" presId="urn:microsoft.com/office/officeart/2005/8/layout/orgChart1"/>
    <dgm:cxn modelId="{A0289363-AE68-4E0B-A818-A2A59298C446}" srcId="{CF045180-C8FB-45E3-A64A-70A91D034CE3}" destId="{FBC179EA-E853-4CCF-B189-9E1B4BBBBDE6}" srcOrd="0" destOrd="0" parTransId="{D72B6457-82A6-4062-9853-D0D02597A635}" sibTransId="{ED4FE536-18A8-4D09-82FC-8071EFFD1E7F}"/>
    <dgm:cxn modelId="{BB893450-4B9C-4DCB-B4AD-598ED5F28877}" type="presOf" srcId="{C8D984C3-3AC0-48BA-B242-F085E50C997F}" destId="{9965E018-6FCB-4E84-9B63-7622896B2595}" srcOrd="0" destOrd="0" presId="urn:microsoft.com/office/officeart/2005/8/layout/orgChart1"/>
    <dgm:cxn modelId="{B3AA1576-B8C2-46A0-9B7A-93C50D7F81DA}" type="presOf" srcId="{C8D984C3-3AC0-48BA-B242-F085E50C997F}" destId="{9D233FE4-1F26-4C32-9021-F56A767CDB0B}" srcOrd="1" destOrd="0" presId="urn:microsoft.com/office/officeart/2005/8/layout/orgChart1"/>
    <dgm:cxn modelId="{5A25E879-D55A-4954-B28F-07F44E1E4DBB}" type="presOf" srcId="{176C7C38-F5A1-4385-BC55-D304869C603A}" destId="{C63454AA-A108-4853-A1BB-3EFD9C33B1DA}" srcOrd="0" destOrd="0" presId="urn:microsoft.com/office/officeart/2005/8/layout/orgChart1"/>
    <dgm:cxn modelId="{8B75A1A3-BAB8-422F-A5F2-426EF6795C43}" type="presOf" srcId="{FBC179EA-E853-4CCF-B189-9E1B4BBBBDE6}" destId="{FCF8CBB1-FB63-4115-8867-B47AC35CF4C9}" srcOrd="1" destOrd="0" presId="urn:microsoft.com/office/officeart/2005/8/layout/orgChart1"/>
    <dgm:cxn modelId="{E1BCEBDE-2D01-4BA9-A30E-93785B71739B}" srcId="{FBC179EA-E853-4CCF-B189-9E1B4BBBBDE6}" destId="{C8D984C3-3AC0-48BA-B242-F085E50C997F}" srcOrd="0" destOrd="0" parTransId="{176C7C38-F5A1-4385-BC55-D304869C603A}" sibTransId="{47FD9D92-BBA2-4587-A045-82BBB3A233A6}"/>
    <dgm:cxn modelId="{3D6EA9FD-2307-46BB-B270-F780137557EC}" type="presOf" srcId="{FBC179EA-E853-4CCF-B189-9E1B4BBBBDE6}" destId="{E759BDC7-D727-4C9E-98EE-8BC152B7F366}" srcOrd="0" destOrd="0" presId="urn:microsoft.com/office/officeart/2005/8/layout/orgChart1"/>
    <dgm:cxn modelId="{1474B3B2-ABF0-4BA1-ACC5-9BB40DD7EE21}" type="presParOf" srcId="{78F2123E-0DC2-4460-96A3-E4742EAFAFA2}" destId="{F0D8A9D5-D026-4CCA-87F2-97375C9F24A4}" srcOrd="0" destOrd="0" presId="urn:microsoft.com/office/officeart/2005/8/layout/orgChart1"/>
    <dgm:cxn modelId="{6C8D24C1-D3B6-4E36-9D31-F0C4576D5BD5}" type="presParOf" srcId="{F0D8A9D5-D026-4CCA-87F2-97375C9F24A4}" destId="{0636286E-2DA0-4BA6-85B0-12748BEFF049}" srcOrd="0" destOrd="0" presId="urn:microsoft.com/office/officeart/2005/8/layout/orgChart1"/>
    <dgm:cxn modelId="{58B9E4B7-7038-45CE-8EAC-6E8D1540FF75}" type="presParOf" srcId="{0636286E-2DA0-4BA6-85B0-12748BEFF049}" destId="{E759BDC7-D727-4C9E-98EE-8BC152B7F366}" srcOrd="0" destOrd="0" presId="urn:microsoft.com/office/officeart/2005/8/layout/orgChart1"/>
    <dgm:cxn modelId="{3FF0096E-6C44-4352-B753-E5D16166BC13}" type="presParOf" srcId="{0636286E-2DA0-4BA6-85B0-12748BEFF049}" destId="{FCF8CBB1-FB63-4115-8867-B47AC35CF4C9}" srcOrd="1" destOrd="0" presId="urn:microsoft.com/office/officeart/2005/8/layout/orgChart1"/>
    <dgm:cxn modelId="{C7811B33-AD68-4863-9618-3EEEA30D9B72}" type="presParOf" srcId="{F0D8A9D5-D026-4CCA-87F2-97375C9F24A4}" destId="{C0E1DC6F-CC7B-4457-A307-DEAF6FD10B99}" srcOrd="1" destOrd="0" presId="urn:microsoft.com/office/officeart/2005/8/layout/orgChart1"/>
    <dgm:cxn modelId="{C8A281AF-873B-4366-B5D7-369CD22D940C}" type="presParOf" srcId="{C0E1DC6F-CC7B-4457-A307-DEAF6FD10B99}" destId="{C63454AA-A108-4853-A1BB-3EFD9C33B1DA}" srcOrd="0" destOrd="0" presId="urn:microsoft.com/office/officeart/2005/8/layout/orgChart1"/>
    <dgm:cxn modelId="{CD444C84-D42C-477A-9BA9-638505F897D3}" type="presParOf" srcId="{C0E1DC6F-CC7B-4457-A307-DEAF6FD10B99}" destId="{F1D5D12B-F90B-4781-96D2-9877D8ACC0BA}" srcOrd="1" destOrd="0" presId="urn:microsoft.com/office/officeart/2005/8/layout/orgChart1"/>
    <dgm:cxn modelId="{9769B62B-7044-48A1-8C39-E8CD26C6BCB3}" type="presParOf" srcId="{F1D5D12B-F90B-4781-96D2-9877D8ACC0BA}" destId="{3E5A0C38-CAEE-472E-A9B0-52640ADACA8F}" srcOrd="0" destOrd="0" presId="urn:microsoft.com/office/officeart/2005/8/layout/orgChart1"/>
    <dgm:cxn modelId="{70B2FF5A-DB68-4833-8BEC-95EA8AE738D9}" type="presParOf" srcId="{3E5A0C38-CAEE-472E-A9B0-52640ADACA8F}" destId="{9965E018-6FCB-4E84-9B63-7622896B2595}" srcOrd="0" destOrd="0" presId="urn:microsoft.com/office/officeart/2005/8/layout/orgChart1"/>
    <dgm:cxn modelId="{4500602F-FBA3-419E-990F-66792A7A2F1A}" type="presParOf" srcId="{3E5A0C38-CAEE-472E-A9B0-52640ADACA8F}" destId="{9D233FE4-1F26-4C32-9021-F56A767CDB0B}" srcOrd="1" destOrd="0" presId="urn:microsoft.com/office/officeart/2005/8/layout/orgChart1"/>
    <dgm:cxn modelId="{6CA9A781-9E56-4776-B237-890159511134}" type="presParOf" srcId="{F1D5D12B-F90B-4781-96D2-9877D8ACC0BA}" destId="{2A1A3CBE-E911-4D3E-AF68-F195696B1B3B}" srcOrd="1" destOrd="0" presId="urn:microsoft.com/office/officeart/2005/8/layout/orgChart1"/>
    <dgm:cxn modelId="{043BF137-F90F-45E4-8CED-96F3A266F00E}" type="presParOf" srcId="{F1D5D12B-F90B-4781-96D2-9877D8ACC0BA}" destId="{C7B07261-B52F-48B9-ADFD-4E533D429EC1}" srcOrd="2" destOrd="0" presId="urn:microsoft.com/office/officeart/2005/8/layout/orgChart1"/>
    <dgm:cxn modelId="{50510D74-749A-40EA-85E2-F67E46A9951E}" type="presParOf" srcId="{F0D8A9D5-D026-4CCA-87F2-97375C9F24A4}" destId="{95D4EECB-6DF2-4E09-AE6B-0D4936D1C61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598F4A4-0B42-4D03-925E-088D63D6583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E5B11096-F082-4EC8-A192-F905C8C49D08}">
      <dgm:prSet phldrT="[Text]" custT="1"/>
      <dgm:spPr>
        <a:solidFill>
          <a:schemeClr val="bg1">
            <a:lumMod val="95000"/>
          </a:schemeClr>
        </a:solidFill>
        <a:ln w="25400">
          <a:solidFill>
            <a:srgbClr val="800000"/>
          </a:solidFill>
        </a:ln>
      </dgm:spPr>
      <dgm:t>
        <a:bodyPr/>
        <a:lstStyle/>
        <a:p>
          <a:pPr algn="l"/>
          <a:r>
            <a:rPr lang="en-US" sz="1000" dirty="0">
              <a:solidFill>
                <a:srgbClr val="800000"/>
              </a:solidFill>
              <a:latin typeface="Verdana" panose="020B0604030504040204" pitchFamily="34" charset="0"/>
              <a:ea typeface="Verdana" panose="020B0604030504040204" pitchFamily="34" charset="0"/>
            </a:rPr>
            <a:t>Financial Services notifies the recharge units that the rate template has been uploaded to the Recharge Operations webpage.</a:t>
          </a:r>
          <a:endParaRPr lang="en-US" sz="1000" dirty="0">
            <a:latin typeface="Verdana" panose="020B0604030504040204" pitchFamily="34" charset="0"/>
            <a:ea typeface="Verdana" panose="020B0604030504040204" pitchFamily="34" charset="0"/>
          </a:endParaRPr>
        </a:p>
      </dgm:t>
    </dgm:pt>
    <dgm:pt modelId="{E40293E5-C1D2-42E3-87E9-46DE90EB29D8}" type="parTrans" cxnId="{03273661-00CC-4A08-9D3C-A9C8ED19846A}">
      <dgm:prSet/>
      <dgm:spPr/>
      <dgm:t>
        <a:bodyPr/>
        <a:lstStyle/>
        <a:p>
          <a:endParaRPr lang="en-US"/>
        </a:p>
      </dgm:t>
    </dgm:pt>
    <dgm:pt modelId="{7ADC253D-AA18-4FD6-8690-BB2FF395FEAA}" type="sibTrans" cxnId="{03273661-00CC-4A08-9D3C-A9C8ED19846A}">
      <dgm:prSet/>
      <dgm:spPr/>
      <dgm:t>
        <a:bodyPr/>
        <a:lstStyle/>
        <a:p>
          <a:endParaRPr lang="en-US"/>
        </a:p>
      </dgm:t>
    </dgm:pt>
    <dgm:pt modelId="{6D074523-CD5E-45A1-92B3-A8E65761941A}">
      <dgm:prSet phldrT="[Text]" custT="1"/>
      <dgm:spPr>
        <a:solidFill>
          <a:schemeClr val="bg1">
            <a:lumMod val="95000"/>
          </a:schemeClr>
        </a:solidFill>
        <a:ln w="25400">
          <a:solidFill>
            <a:srgbClr val="800000"/>
          </a:solidFill>
        </a:ln>
      </dgm:spPr>
      <dgm:t>
        <a:bodyPr/>
        <a:lstStyle/>
        <a:p>
          <a:r>
            <a:rPr lang="en-US" sz="1000" dirty="0">
              <a:solidFill>
                <a:srgbClr val="800000"/>
              </a:solidFill>
              <a:latin typeface="Verdana" panose="020B0604030504040204" pitchFamily="34" charset="0"/>
              <a:ea typeface="Verdana" panose="020B0604030504040204" pitchFamily="34" charset="0"/>
            </a:rPr>
            <a:t>Recharge unit prepares the rate calculation template.</a:t>
          </a:r>
          <a:endParaRPr lang="en-US" sz="1000" dirty="0">
            <a:ln>
              <a:solidFill>
                <a:schemeClr val="lt1">
                  <a:hueOff val="0"/>
                  <a:satOff val="0"/>
                  <a:lumOff val="0"/>
                </a:schemeClr>
              </a:solidFill>
            </a:ln>
            <a:solidFill>
              <a:srgbClr val="800000"/>
            </a:solidFill>
          </a:endParaRPr>
        </a:p>
      </dgm:t>
    </dgm:pt>
    <dgm:pt modelId="{BB07AEEC-BB71-44E3-B51B-67AAE2BC7C80}" type="parTrans" cxnId="{A9D84DF8-072B-49CF-90D3-B7DBB61B3545}">
      <dgm:prSet/>
      <dgm:spPr/>
      <dgm:t>
        <a:bodyPr/>
        <a:lstStyle/>
        <a:p>
          <a:endParaRPr lang="en-US"/>
        </a:p>
      </dgm:t>
    </dgm:pt>
    <dgm:pt modelId="{E7294374-6E6C-44AE-B02D-0F94AC90FF4A}" type="sibTrans" cxnId="{A9D84DF8-072B-49CF-90D3-B7DBB61B3545}">
      <dgm:prSet/>
      <dgm:spPr/>
      <dgm:t>
        <a:bodyPr/>
        <a:lstStyle/>
        <a:p>
          <a:endParaRPr lang="en-US"/>
        </a:p>
      </dgm:t>
    </dgm:pt>
    <dgm:pt modelId="{4BE1E06D-0507-4454-90BE-3DC12F3197B2}">
      <dgm:prSet phldrT="[Text]" custT="1"/>
      <dgm:spPr>
        <a:solidFill>
          <a:schemeClr val="bg1">
            <a:lumMod val="95000"/>
          </a:schemeClr>
        </a:solidFill>
        <a:ln w="25400">
          <a:solidFill>
            <a:srgbClr val="800000"/>
          </a:solidFill>
        </a:ln>
      </dgm:spPr>
      <dgm:t>
        <a:bodyPr/>
        <a:lstStyle/>
        <a:p>
          <a:r>
            <a:rPr lang="en-US" sz="1000" dirty="0">
              <a:solidFill>
                <a:srgbClr val="800000"/>
              </a:solidFill>
              <a:latin typeface="Verdana" panose="020B0604030504040204" pitchFamily="34" charset="0"/>
              <a:ea typeface="Verdana" panose="020B0604030504040204" pitchFamily="34" charset="0"/>
            </a:rPr>
            <a:t>Recharge unit submits rate calculation template to Financial Services before or by the May 15</a:t>
          </a:r>
          <a:r>
            <a:rPr lang="en-US" sz="1000" baseline="30000" dirty="0">
              <a:solidFill>
                <a:srgbClr val="800000"/>
              </a:solidFill>
              <a:latin typeface="Verdana" panose="020B0604030504040204" pitchFamily="34" charset="0"/>
              <a:ea typeface="Verdana" panose="020B0604030504040204" pitchFamily="34" charset="0"/>
            </a:rPr>
            <a:t>th</a:t>
          </a:r>
          <a:r>
            <a:rPr lang="en-US" sz="1000" dirty="0">
              <a:solidFill>
                <a:srgbClr val="800000"/>
              </a:solidFill>
              <a:latin typeface="Verdana" panose="020B0604030504040204" pitchFamily="34" charset="0"/>
              <a:ea typeface="Verdana" panose="020B0604030504040204" pitchFamily="34" charset="0"/>
            </a:rPr>
            <a:t> deadline.</a:t>
          </a:r>
        </a:p>
      </dgm:t>
    </dgm:pt>
    <dgm:pt modelId="{395983F5-794B-447F-A74C-5EC015239560}" type="parTrans" cxnId="{891A142C-3CE7-400A-BB42-13A4DA60DC2A}">
      <dgm:prSet/>
      <dgm:spPr/>
      <dgm:t>
        <a:bodyPr/>
        <a:lstStyle/>
        <a:p>
          <a:endParaRPr lang="en-US"/>
        </a:p>
      </dgm:t>
    </dgm:pt>
    <dgm:pt modelId="{7FC3B733-37F3-420A-85F9-4B7C1A485431}" type="sibTrans" cxnId="{891A142C-3CE7-400A-BB42-13A4DA60DC2A}">
      <dgm:prSet/>
      <dgm:spPr/>
      <dgm:t>
        <a:bodyPr/>
        <a:lstStyle/>
        <a:p>
          <a:endParaRPr lang="en-US"/>
        </a:p>
      </dgm:t>
    </dgm:pt>
    <dgm:pt modelId="{161BBCC6-C0DC-41AD-B4E8-DF4414E650BC}">
      <dgm:prSet phldrT="[Text]" custT="1"/>
      <dgm:spPr>
        <a:solidFill>
          <a:schemeClr val="bg1"/>
        </a:solidFill>
        <a:ln w="25400">
          <a:solidFill>
            <a:srgbClr val="800000"/>
          </a:solidFill>
        </a:ln>
      </dgm:spPr>
      <dgm:t>
        <a:bodyPr/>
        <a:lstStyle/>
        <a:p>
          <a:r>
            <a:rPr lang="en-US" sz="1000" dirty="0">
              <a:solidFill>
                <a:srgbClr val="800000"/>
              </a:solidFill>
              <a:latin typeface="Verdana" panose="020B0604030504040204" pitchFamily="34" charset="0"/>
              <a:ea typeface="Verdana" panose="020B0604030504040204" pitchFamily="34" charset="0"/>
            </a:rPr>
            <a:t>Financial Services begins reviewing the rate template for completeness, accuracy and adherence to policy.</a:t>
          </a:r>
        </a:p>
      </dgm:t>
    </dgm:pt>
    <dgm:pt modelId="{06EB0BD4-F6A1-4958-AF04-41405BB3416C}" type="parTrans" cxnId="{57B7DD43-A208-4D26-BC7F-6286F7CC6044}">
      <dgm:prSet/>
      <dgm:spPr/>
      <dgm:t>
        <a:bodyPr/>
        <a:lstStyle/>
        <a:p>
          <a:endParaRPr lang="en-US"/>
        </a:p>
      </dgm:t>
    </dgm:pt>
    <dgm:pt modelId="{1416BB59-F232-4403-87C1-DD8201316BB5}" type="sibTrans" cxnId="{57B7DD43-A208-4D26-BC7F-6286F7CC6044}">
      <dgm:prSet/>
      <dgm:spPr/>
      <dgm:t>
        <a:bodyPr/>
        <a:lstStyle/>
        <a:p>
          <a:endParaRPr lang="en-US"/>
        </a:p>
      </dgm:t>
    </dgm:pt>
    <dgm:pt modelId="{566471F2-001B-4B21-85B8-9F956D86DD1F}">
      <dgm:prSet phldrT="[Text]" custT="1"/>
      <dgm:spPr>
        <a:solidFill>
          <a:schemeClr val="bg1">
            <a:lumMod val="95000"/>
          </a:schemeClr>
        </a:solidFill>
        <a:ln w="25400">
          <a:solidFill>
            <a:srgbClr val="800000"/>
          </a:solidFill>
        </a:ln>
      </dgm:spPr>
      <dgm:t>
        <a:bodyPr/>
        <a:lstStyle/>
        <a:p>
          <a:r>
            <a:rPr lang="en-US" sz="1000" dirty="0">
              <a:solidFill>
                <a:srgbClr val="800000"/>
              </a:solidFill>
              <a:latin typeface="Verdana" panose="020B0604030504040204" pitchFamily="34" charset="0"/>
              <a:ea typeface="Verdana" panose="020B0604030504040204" pitchFamily="34" charset="0"/>
            </a:rPr>
            <a:t>Financial Services notifies the recharge unit of rate approval via email.</a:t>
          </a:r>
        </a:p>
      </dgm:t>
    </dgm:pt>
    <dgm:pt modelId="{D3A978ED-86D2-4B9C-9826-EFB39ED2ED5E}" type="parTrans" cxnId="{23E58DF5-9EBE-4E88-B9BF-6F37242BB646}">
      <dgm:prSet/>
      <dgm:spPr/>
      <dgm:t>
        <a:bodyPr/>
        <a:lstStyle/>
        <a:p>
          <a:endParaRPr lang="en-US"/>
        </a:p>
      </dgm:t>
    </dgm:pt>
    <dgm:pt modelId="{52006679-6FD1-464E-B7F4-712515B26D42}" type="sibTrans" cxnId="{23E58DF5-9EBE-4E88-B9BF-6F37242BB646}">
      <dgm:prSet/>
      <dgm:spPr/>
      <dgm:t>
        <a:bodyPr/>
        <a:lstStyle/>
        <a:p>
          <a:endParaRPr lang="en-US"/>
        </a:p>
      </dgm:t>
    </dgm:pt>
    <dgm:pt modelId="{CD36A872-4441-4B66-B007-55A49221308D}">
      <dgm:prSet custT="1"/>
      <dgm:spPr>
        <a:solidFill>
          <a:schemeClr val="bg1">
            <a:lumMod val="95000"/>
          </a:schemeClr>
        </a:solidFill>
        <a:ln w="25400">
          <a:solidFill>
            <a:srgbClr val="800000"/>
          </a:solidFill>
        </a:ln>
      </dgm:spPr>
      <dgm:t>
        <a:bodyPr/>
        <a:lstStyle/>
        <a:p>
          <a:r>
            <a:rPr lang="en-US" sz="1000" dirty="0">
              <a:solidFill>
                <a:srgbClr val="800000"/>
              </a:solidFill>
              <a:latin typeface="Verdana" panose="020B0604030504040204" pitchFamily="34" charset="0"/>
              <a:ea typeface="Verdana" panose="020B0604030504040204" pitchFamily="34" charset="0"/>
            </a:rPr>
            <a:t>Financial Services sends Recharge Rate Review Form to the recharge unit with follow up questions(if necessary).</a:t>
          </a:r>
        </a:p>
      </dgm:t>
    </dgm:pt>
    <dgm:pt modelId="{0EECA1D0-8A29-4E76-B53E-DBB1767741E1}" type="parTrans" cxnId="{6D977DFF-74CE-4A43-9FF4-EBC432DD86DA}">
      <dgm:prSet/>
      <dgm:spPr/>
      <dgm:t>
        <a:bodyPr/>
        <a:lstStyle/>
        <a:p>
          <a:endParaRPr lang="en-US"/>
        </a:p>
      </dgm:t>
    </dgm:pt>
    <dgm:pt modelId="{1DAA0AF7-E350-449F-84AF-A96E33CC2E42}" type="sibTrans" cxnId="{6D977DFF-74CE-4A43-9FF4-EBC432DD86DA}">
      <dgm:prSet/>
      <dgm:spPr/>
      <dgm:t>
        <a:bodyPr/>
        <a:lstStyle/>
        <a:p>
          <a:endParaRPr lang="en-US"/>
        </a:p>
      </dgm:t>
    </dgm:pt>
    <dgm:pt modelId="{713C0A12-8FDF-473A-B278-965C44F6CC75}">
      <dgm:prSet custT="1"/>
      <dgm:spPr>
        <a:solidFill>
          <a:schemeClr val="bg1">
            <a:lumMod val="95000"/>
          </a:schemeClr>
        </a:solidFill>
        <a:ln w="63500" cmpd="dbl">
          <a:solidFill>
            <a:srgbClr val="800000"/>
          </a:solidFill>
        </a:ln>
      </dgm:spPr>
      <dgm:t>
        <a:bodyPr/>
        <a:lstStyle/>
        <a:p>
          <a:r>
            <a:rPr lang="en-US" sz="1000" dirty="0">
              <a:solidFill>
                <a:srgbClr val="800000"/>
              </a:solidFill>
              <a:latin typeface="Verdana" panose="020B0604030504040204" pitchFamily="34" charset="0"/>
              <a:ea typeface="Verdana" panose="020B0604030504040204" pitchFamily="34" charset="0"/>
            </a:rPr>
            <a:t>Recharge unit answers follow up questions per instructions and returns answers and updated rate template to Financial Services. </a:t>
          </a:r>
        </a:p>
      </dgm:t>
    </dgm:pt>
    <dgm:pt modelId="{1DE8387D-58F0-43B0-9C23-0F6B9E2F4E28}" type="parTrans" cxnId="{C0CFFDC1-0C5C-409B-A11C-DC114EDE08C9}">
      <dgm:prSet/>
      <dgm:spPr/>
      <dgm:t>
        <a:bodyPr/>
        <a:lstStyle/>
        <a:p>
          <a:endParaRPr lang="en-US"/>
        </a:p>
      </dgm:t>
    </dgm:pt>
    <dgm:pt modelId="{E3D8C316-BDA2-4783-820C-910DB9676B10}" type="sibTrans" cxnId="{C0CFFDC1-0C5C-409B-A11C-DC114EDE08C9}">
      <dgm:prSet/>
      <dgm:spPr/>
      <dgm:t>
        <a:bodyPr/>
        <a:lstStyle/>
        <a:p>
          <a:endParaRPr lang="en-US"/>
        </a:p>
      </dgm:t>
    </dgm:pt>
    <dgm:pt modelId="{849433AD-FD9D-4115-9E67-A570CCA805D5}" type="pres">
      <dgm:prSet presAssocID="{D598F4A4-0B42-4D03-925E-088D63D65832}" presName="Name0" presStyleCnt="0">
        <dgm:presLayoutVars>
          <dgm:dir/>
          <dgm:resizeHandles val="exact"/>
        </dgm:presLayoutVars>
      </dgm:prSet>
      <dgm:spPr/>
    </dgm:pt>
    <dgm:pt modelId="{6660946C-5B96-464E-ACB7-90A3EF807F76}" type="pres">
      <dgm:prSet presAssocID="{D598F4A4-0B42-4D03-925E-088D63D65832}" presName="cycle" presStyleCnt="0"/>
      <dgm:spPr/>
    </dgm:pt>
    <dgm:pt modelId="{352EC59D-8A67-4525-962C-5F4264D5EEE9}" type="pres">
      <dgm:prSet presAssocID="{E5B11096-F082-4EC8-A192-F905C8C49D08}" presName="nodeFirstNode" presStyleLbl="node1" presStyleIdx="0" presStyleCnt="7" custScaleX="141165" custScaleY="93970">
        <dgm:presLayoutVars>
          <dgm:bulletEnabled val="1"/>
        </dgm:presLayoutVars>
      </dgm:prSet>
      <dgm:spPr/>
    </dgm:pt>
    <dgm:pt modelId="{AD3DF357-5DAE-4061-8695-C509CB88561B}" type="pres">
      <dgm:prSet presAssocID="{7ADC253D-AA18-4FD6-8690-BB2FF395FEAA}" presName="sibTransFirstNode" presStyleLbl="bgShp" presStyleIdx="0" presStyleCnt="1"/>
      <dgm:spPr/>
    </dgm:pt>
    <dgm:pt modelId="{76FBA035-A5F6-4DB5-A0D9-58B87CDDB9F8}" type="pres">
      <dgm:prSet presAssocID="{6D074523-CD5E-45A1-92B3-A8E65761941A}" presName="nodeFollowingNodes" presStyleLbl="node1" presStyleIdx="1" presStyleCnt="7" custScaleX="135570" custScaleY="99369" custRadScaleRad="115095" custRadScaleInc="26530">
        <dgm:presLayoutVars>
          <dgm:bulletEnabled val="1"/>
        </dgm:presLayoutVars>
      </dgm:prSet>
      <dgm:spPr/>
    </dgm:pt>
    <dgm:pt modelId="{57100DC9-B19C-43BC-BDA9-3E3D09891418}" type="pres">
      <dgm:prSet presAssocID="{4BE1E06D-0507-4454-90BE-3DC12F3197B2}" presName="nodeFollowingNodes" presStyleLbl="node1" presStyleIdx="2" presStyleCnt="7" custScaleX="138075" custRadScaleRad="111225" custRadScaleInc="-15884">
        <dgm:presLayoutVars>
          <dgm:bulletEnabled val="1"/>
        </dgm:presLayoutVars>
      </dgm:prSet>
      <dgm:spPr/>
    </dgm:pt>
    <dgm:pt modelId="{E7A11965-5B85-480A-B3F0-750791100990}" type="pres">
      <dgm:prSet presAssocID="{161BBCC6-C0DC-41AD-B4E8-DF4414E650BC}" presName="nodeFollowingNodes" presStyleLbl="node1" presStyleIdx="3" presStyleCnt="7" custScaleX="132941" custScaleY="109678" custRadScaleRad="110683" custRadScaleInc="-44025">
        <dgm:presLayoutVars>
          <dgm:bulletEnabled val="1"/>
        </dgm:presLayoutVars>
      </dgm:prSet>
      <dgm:spPr/>
    </dgm:pt>
    <dgm:pt modelId="{6F72A7BA-C7D2-41CB-B9B1-D08630AF35A0}" type="pres">
      <dgm:prSet presAssocID="{566471F2-001B-4B21-85B8-9F956D86DD1F}" presName="nodeFollowingNodes" presStyleLbl="node1" presStyleIdx="4" presStyleCnt="7" custScaleX="139166" custRadScaleRad="107152" custRadScaleInc="204305">
        <dgm:presLayoutVars>
          <dgm:bulletEnabled val="1"/>
        </dgm:presLayoutVars>
      </dgm:prSet>
      <dgm:spPr/>
    </dgm:pt>
    <dgm:pt modelId="{0F8A3E19-AF12-4F6C-98E6-6326C2592F1A}" type="pres">
      <dgm:prSet presAssocID="{CD36A872-4441-4B66-B007-55A49221308D}" presName="nodeFollowingNodes" presStyleLbl="node1" presStyleIdx="5" presStyleCnt="7" custScaleX="125300" custScaleY="109359" custRadScaleRad="105557" custRadScaleInc="-76482">
        <dgm:presLayoutVars>
          <dgm:bulletEnabled val="1"/>
        </dgm:presLayoutVars>
      </dgm:prSet>
      <dgm:spPr/>
    </dgm:pt>
    <dgm:pt modelId="{4D53AF9A-B195-44E4-A532-3E8016717D97}" type="pres">
      <dgm:prSet presAssocID="{713C0A12-8FDF-473A-B278-965C44F6CC75}" presName="nodeFollowingNodes" presStyleLbl="node1" presStyleIdx="6" presStyleCnt="7" custScaleX="128638" custRadScaleRad="106972" custRadScaleInc="-99444">
        <dgm:presLayoutVars>
          <dgm:bulletEnabled val="1"/>
        </dgm:presLayoutVars>
      </dgm:prSet>
      <dgm:spPr/>
    </dgm:pt>
  </dgm:ptLst>
  <dgm:cxnLst>
    <dgm:cxn modelId="{335CAC04-A615-427B-9AB1-006CE0E53501}" type="presOf" srcId="{713C0A12-8FDF-473A-B278-965C44F6CC75}" destId="{4D53AF9A-B195-44E4-A532-3E8016717D97}" srcOrd="0" destOrd="0" presId="urn:microsoft.com/office/officeart/2005/8/layout/cycle3"/>
    <dgm:cxn modelId="{94037A07-CA7A-48EE-9C33-CADA27A618FB}" type="presOf" srcId="{161BBCC6-C0DC-41AD-B4E8-DF4414E650BC}" destId="{E7A11965-5B85-480A-B3F0-750791100990}" srcOrd="0" destOrd="0" presId="urn:microsoft.com/office/officeart/2005/8/layout/cycle3"/>
    <dgm:cxn modelId="{7A79671C-63BB-4BE6-87AB-CED7EEBDA7DE}" type="presOf" srcId="{566471F2-001B-4B21-85B8-9F956D86DD1F}" destId="{6F72A7BA-C7D2-41CB-B9B1-D08630AF35A0}" srcOrd="0" destOrd="0" presId="urn:microsoft.com/office/officeart/2005/8/layout/cycle3"/>
    <dgm:cxn modelId="{891A142C-3CE7-400A-BB42-13A4DA60DC2A}" srcId="{D598F4A4-0B42-4D03-925E-088D63D65832}" destId="{4BE1E06D-0507-4454-90BE-3DC12F3197B2}" srcOrd="2" destOrd="0" parTransId="{395983F5-794B-447F-A74C-5EC015239560}" sibTransId="{7FC3B733-37F3-420A-85F9-4B7C1A485431}"/>
    <dgm:cxn modelId="{C3333B5E-D801-4F6B-8FAD-6B77D8E090A6}" type="presOf" srcId="{E5B11096-F082-4EC8-A192-F905C8C49D08}" destId="{352EC59D-8A67-4525-962C-5F4264D5EEE9}" srcOrd="0" destOrd="0" presId="urn:microsoft.com/office/officeart/2005/8/layout/cycle3"/>
    <dgm:cxn modelId="{03273661-00CC-4A08-9D3C-A9C8ED19846A}" srcId="{D598F4A4-0B42-4D03-925E-088D63D65832}" destId="{E5B11096-F082-4EC8-A192-F905C8C49D08}" srcOrd="0" destOrd="0" parTransId="{E40293E5-C1D2-42E3-87E9-46DE90EB29D8}" sibTransId="{7ADC253D-AA18-4FD6-8690-BB2FF395FEAA}"/>
    <dgm:cxn modelId="{57B7DD43-A208-4D26-BC7F-6286F7CC6044}" srcId="{D598F4A4-0B42-4D03-925E-088D63D65832}" destId="{161BBCC6-C0DC-41AD-B4E8-DF4414E650BC}" srcOrd="3" destOrd="0" parTransId="{06EB0BD4-F6A1-4958-AF04-41405BB3416C}" sibTransId="{1416BB59-F232-4403-87C1-DD8201316BB5}"/>
    <dgm:cxn modelId="{D722C449-0AC5-4CDD-B5A9-3F6941B1B47B}" type="presOf" srcId="{7ADC253D-AA18-4FD6-8690-BB2FF395FEAA}" destId="{AD3DF357-5DAE-4061-8695-C509CB88561B}" srcOrd="0" destOrd="0" presId="urn:microsoft.com/office/officeart/2005/8/layout/cycle3"/>
    <dgm:cxn modelId="{E2F65B51-3E69-4A90-B902-4761B55C3431}" type="presOf" srcId="{4BE1E06D-0507-4454-90BE-3DC12F3197B2}" destId="{57100DC9-B19C-43BC-BDA9-3E3D09891418}" srcOrd="0" destOrd="0" presId="urn:microsoft.com/office/officeart/2005/8/layout/cycle3"/>
    <dgm:cxn modelId="{9D82A48B-0FB0-424F-ACEB-736FF07F9BF5}" type="presOf" srcId="{D598F4A4-0B42-4D03-925E-088D63D65832}" destId="{849433AD-FD9D-4115-9E67-A570CCA805D5}" srcOrd="0" destOrd="0" presId="urn:microsoft.com/office/officeart/2005/8/layout/cycle3"/>
    <dgm:cxn modelId="{C0CFFDC1-0C5C-409B-A11C-DC114EDE08C9}" srcId="{D598F4A4-0B42-4D03-925E-088D63D65832}" destId="{713C0A12-8FDF-473A-B278-965C44F6CC75}" srcOrd="6" destOrd="0" parTransId="{1DE8387D-58F0-43B0-9C23-0F6B9E2F4E28}" sibTransId="{E3D8C316-BDA2-4783-820C-910DB9676B10}"/>
    <dgm:cxn modelId="{91BC6AD2-C938-49B2-A3BA-29FF15D7A372}" type="presOf" srcId="{CD36A872-4441-4B66-B007-55A49221308D}" destId="{0F8A3E19-AF12-4F6C-98E6-6326C2592F1A}" srcOrd="0" destOrd="0" presId="urn:microsoft.com/office/officeart/2005/8/layout/cycle3"/>
    <dgm:cxn modelId="{1BA742E0-1F53-437E-98B0-9BC1FA7C5879}" type="presOf" srcId="{6D074523-CD5E-45A1-92B3-A8E65761941A}" destId="{76FBA035-A5F6-4DB5-A0D9-58B87CDDB9F8}" srcOrd="0" destOrd="0" presId="urn:microsoft.com/office/officeart/2005/8/layout/cycle3"/>
    <dgm:cxn modelId="{23E58DF5-9EBE-4E88-B9BF-6F37242BB646}" srcId="{D598F4A4-0B42-4D03-925E-088D63D65832}" destId="{566471F2-001B-4B21-85B8-9F956D86DD1F}" srcOrd="4" destOrd="0" parTransId="{D3A978ED-86D2-4B9C-9826-EFB39ED2ED5E}" sibTransId="{52006679-6FD1-464E-B7F4-712515B26D42}"/>
    <dgm:cxn modelId="{A9D84DF8-072B-49CF-90D3-B7DBB61B3545}" srcId="{D598F4A4-0B42-4D03-925E-088D63D65832}" destId="{6D074523-CD5E-45A1-92B3-A8E65761941A}" srcOrd="1" destOrd="0" parTransId="{BB07AEEC-BB71-44E3-B51B-67AAE2BC7C80}" sibTransId="{E7294374-6E6C-44AE-B02D-0F94AC90FF4A}"/>
    <dgm:cxn modelId="{6D977DFF-74CE-4A43-9FF4-EBC432DD86DA}" srcId="{D598F4A4-0B42-4D03-925E-088D63D65832}" destId="{CD36A872-4441-4B66-B007-55A49221308D}" srcOrd="5" destOrd="0" parTransId="{0EECA1D0-8A29-4E76-B53E-DBB1767741E1}" sibTransId="{1DAA0AF7-E350-449F-84AF-A96E33CC2E42}"/>
    <dgm:cxn modelId="{43A45E42-3B05-404A-B0B4-570EE979F56A}" type="presParOf" srcId="{849433AD-FD9D-4115-9E67-A570CCA805D5}" destId="{6660946C-5B96-464E-ACB7-90A3EF807F76}" srcOrd="0" destOrd="0" presId="urn:microsoft.com/office/officeart/2005/8/layout/cycle3"/>
    <dgm:cxn modelId="{17A57BFF-0523-45D8-8010-5B47A9F43A49}" type="presParOf" srcId="{6660946C-5B96-464E-ACB7-90A3EF807F76}" destId="{352EC59D-8A67-4525-962C-5F4264D5EEE9}" srcOrd="0" destOrd="0" presId="urn:microsoft.com/office/officeart/2005/8/layout/cycle3"/>
    <dgm:cxn modelId="{4148B136-092E-4F6A-B7DC-F90D82F77A76}" type="presParOf" srcId="{6660946C-5B96-464E-ACB7-90A3EF807F76}" destId="{AD3DF357-5DAE-4061-8695-C509CB88561B}" srcOrd="1" destOrd="0" presId="urn:microsoft.com/office/officeart/2005/8/layout/cycle3"/>
    <dgm:cxn modelId="{AAA9EEC4-8BBF-423C-8BC6-895B932A86FD}" type="presParOf" srcId="{6660946C-5B96-464E-ACB7-90A3EF807F76}" destId="{76FBA035-A5F6-4DB5-A0D9-58B87CDDB9F8}" srcOrd="2" destOrd="0" presId="urn:microsoft.com/office/officeart/2005/8/layout/cycle3"/>
    <dgm:cxn modelId="{BCC2CCFD-D011-450D-94AC-38AE6A007C4E}" type="presParOf" srcId="{6660946C-5B96-464E-ACB7-90A3EF807F76}" destId="{57100DC9-B19C-43BC-BDA9-3E3D09891418}" srcOrd="3" destOrd="0" presId="urn:microsoft.com/office/officeart/2005/8/layout/cycle3"/>
    <dgm:cxn modelId="{62AB7767-1480-4839-B17D-F9D20164523C}" type="presParOf" srcId="{6660946C-5B96-464E-ACB7-90A3EF807F76}" destId="{E7A11965-5B85-480A-B3F0-750791100990}" srcOrd="4" destOrd="0" presId="urn:microsoft.com/office/officeart/2005/8/layout/cycle3"/>
    <dgm:cxn modelId="{622B2A8C-F991-4235-8644-7BD37B4FCD4A}" type="presParOf" srcId="{6660946C-5B96-464E-ACB7-90A3EF807F76}" destId="{6F72A7BA-C7D2-41CB-B9B1-D08630AF35A0}" srcOrd="5" destOrd="0" presId="urn:microsoft.com/office/officeart/2005/8/layout/cycle3"/>
    <dgm:cxn modelId="{1373EAD7-28C2-4702-A702-85EDBF3B8869}" type="presParOf" srcId="{6660946C-5B96-464E-ACB7-90A3EF807F76}" destId="{0F8A3E19-AF12-4F6C-98E6-6326C2592F1A}" srcOrd="6" destOrd="0" presId="urn:microsoft.com/office/officeart/2005/8/layout/cycle3"/>
    <dgm:cxn modelId="{86B12B24-7CA7-4C41-B31C-8B521F830A0E}" type="presParOf" srcId="{6660946C-5B96-464E-ACB7-90A3EF807F76}" destId="{4D53AF9A-B195-44E4-A532-3E8016717D97}"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454AA-A108-4853-A1BB-3EFD9C33B1DA}">
      <dsp:nvSpPr>
        <dsp:cNvPr id="0" name=""/>
        <dsp:cNvSpPr/>
      </dsp:nvSpPr>
      <dsp:spPr>
        <a:xfrm>
          <a:off x="5408441" y="2079961"/>
          <a:ext cx="91440" cy="875145"/>
        </a:xfrm>
        <a:custGeom>
          <a:avLst/>
          <a:gdLst/>
          <a:ahLst/>
          <a:cxnLst/>
          <a:rect l="0" t="0" r="0" b="0"/>
          <a:pathLst>
            <a:path>
              <a:moveTo>
                <a:pt x="45720" y="0"/>
              </a:moveTo>
              <a:lnTo>
                <a:pt x="45720" y="438918"/>
              </a:lnTo>
              <a:lnTo>
                <a:pt x="45927" y="438918"/>
              </a:lnTo>
              <a:lnTo>
                <a:pt x="45927" y="8751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59BDC7-D727-4C9E-98EE-8BC152B7F366}">
      <dsp:nvSpPr>
        <dsp:cNvPr id="0" name=""/>
        <dsp:cNvSpPr/>
      </dsp:nvSpPr>
      <dsp:spPr>
        <a:xfrm>
          <a:off x="3376892" y="2692"/>
          <a:ext cx="4154537" cy="2077268"/>
        </a:xfrm>
        <a:prstGeom prst="rect">
          <a:avLst/>
        </a:prstGeom>
        <a:solidFill>
          <a:srgbClr val="8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lang="en-US" sz="2000" b="1" kern="1200" dirty="0">
              <a:latin typeface="Verdana" panose="020B0604030504040204" pitchFamily="34" charset="0"/>
              <a:ea typeface="Verdana" panose="020B0604030504040204" pitchFamily="34" charset="0"/>
            </a:rPr>
            <a:t>Carla Bucci</a:t>
          </a:r>
        </a:p>
        <a:p>
          <a:pPr marL="0" lvl="0" indent="0" algn="ctr" defTabSz="889000">
            <a:lnSpc>
              <a:spcPct val="90000"/>
            </a:lnSpc>
            <a:spcBef>
              <a:spcPct val="0"/>
            </a:spcBef>
            <a:spcAft>
              <a:spcPts val="0"/>
            </a:spcAft>
            <a:buNone/>
          </a:pPr>
          <a:r>
            <a:rPr lang="en-US" sz="2000" kern="1200" dirty="0">
              <a:latin typeface="Verdana" panose="020B0604030504040204" pitchFamily="34" charset="0"/>
              <a:ea typeface="Verdana" panose="020B0604030504040204" pitchFamily="34" charset="0"/>
            </a:rPr>
            <a:t>Director</a:t>
          </a:r>
        </a:p>
        <a:p>
          <a:pPr marL="0" lvl="0" indent="0" algn="ctr" defTabSz="889000">
            <a:lnSpc>
              <a:spcPct val="90000"/>
            </a:lnSpc>
            <a:spcBef>
              <a:spcPct val="0"/>
            </a:spcBef>
            <a:spcAft>
              <a:spcPts val="0"/>
            </a:spcAft>
            <a:buNone/>
          </a:pPr>
          <a:r>
            <a:rPr lang="en-US" sz="2000" kern="1200" dirty="0">
              <a:latin typeface="Verdana" panose="020B0604030504040204" pitchFamily="34" charset="0"/>
              <a:ea typeface="Verdana" panose="020B0604030504040204" pitchFamily="34" charset="0"/>
            </a:rPr>
            <a:t>Cost Analysis</a:t>
          </a:r>
        </a:p>
      </dsp:txBody>
      <dsp:txXfrm>
        <a:off x="3376892" y="2692"/>
        <a:ext cx="4154537" cy="2077268"/>
      </dsp:txXfrm>
    </dsp:sp>
    <dsp:sp modelId="{9965E018-6FCB-4E84-9B63-7622896B2595}">
      <dsp:nvSpPr>
        <dsp:cNvPr id="0" name=""/>
        <dsp:cNvSpPr/>
      </dsp:nvSpPr>
      <dsp:spPr>
        <a:xfrm>
          <a:off x="2547335" y="2955106"/>
          <a:ext cx="5814066" cy="2077268"/>
        </a:xfrm>
        <a:prstGeom prst="rect">
          <a:avLst/>
        </a:prstGeom>
        <a:solidFill>
          <a:srgbClr val="8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ts val="0"/>
            </a:spcAft>
            <a:buNone/>
          </a:pPr>
          <a:r>
            <a:rPr lang="en-US" sz="2000" b="1" kern="1200" dirty="0">
              <a:latin typeface="Verdana" panose="020B0604030504040204" pitchFamily="34" charset="0"/>
              <a:ea typeface="Verdana" panose="020B0604030504040204" pitchFamily="34" charset="0"/>
            </a:rPr>
            <a:t>Iesha Holmes</a:t>
          </a:r>
        </a:p>
        <a:p>
          <a:pPr marL="0" lvl="0" indent="0" algn="ctr" defTabSz="889000">
            <a:lnSpc>
              <a:spcPct val="100000"/>
            </a:lnSpc>
            <a:spcBef>
              <a:spcPct val="0"/>
            </a:spcBef>
            <a:spcAft>
              <a:spcPts val="0"/>
            </a:spcAft>
            <a:buNone/>
          </a:pPr>
          <a:r>
            <a:rPr lang="en-US" sz="2000" kern="1200" dirty="0">
              <a:latin typeface="Verdana" panose="020B0604030504040204" pitchFamily="34" charset="0"/>
              <a:ea typeface="Verdana" panose="020B0604030504040204" pitchFamily="34" charset="0"/>
            </a:rPr>
            <a:t>Senior Analyst</a:t>
          </a:r>
        </a:p>
        <a:p>
          <a:pPr marL="0" lvl="0" indent="0" algn="ctr" defTabSz="889000">
            <a:lnSpc>
              <a:spcPct val="100000"/>
            </a:lnSpc>
            <a:spcBef>
              <a:spcPct val="0"/>
            </a:spcBef>
            <a:spcAft>
              <a:spcPts val="0"/>
            </a:spcAft>
            <a:buNone/>
          </a:pPr>
          <a:r>
            <a:rPr lang="en-US" sz="2000" kern="1200" dirty="0">
              <a:latin typeface="Verdana" panose="020B0604030504040204" pitchFamily="34" charset="0"/>
              <a:ea typeface="Verdana" panose="020B0604030504040204" pitchFamily="34" charset="0"/>
            </a:rPr>
            <a:t>Cost Analysis</a:t>
          </a:r>
        </a:p>
      </dsp:txBody>
      <dsp:txXfrm>
        <a:off x="2547335" y="2955106"/>
        <a:ext cx="5814066" cy="2077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DF357-5DAE-4061-8695-C509CB88561B}">
      <dsp:nvSpPr>
        <dsp:cNvPr id="0" name=""/>
        <dsp:cNvSpPr/>
      </dsp:nvSpPr>
      <dsp:spPr>
        <a:xfrm>
          <a:off x="2687786" y="-222232"/>
          <a:ext cx="5037700" cy="5037700"/>
        </a:xfrm>
        <a:prstGeom prst="circularArrow">
          <a:avLst>
            <a:gd name="adj1" fmla="val 5544"/>
            <a:gd name="adj2" fmla="val 330680"/>
            <a:gd name="adj3" fmla="val 13871089"/>
            <a:gd name="adj4" fmla="val 17328316"/>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2EC59D-8A67-4525-962C-5F4264D5EEE9}">
      <dsp:nvSpPr>
        <dsp:cNvPr id="0" name=""/>
        <dsp:cNvSpPr/>
      </dsp:nvSpPr>
      <dsp:spPr>
        <a:xfrm>
          <a:off x="4075914" y="-6678"/>
          <a:ext cx="2261443" cy="752693"/>
        </a:xfrm>
        <a:prstGeom prst="roundRect">
          <a:avLst/>
        </a:prstGeom>
        <a:solidFill>
          <a:schemeClr val="bg1">
            <a:lumMod val="95000"/>
          </a:schemeClr>
        </a:solidFill>
        <a:ln w="25400" cap="flat" cmpd="sng" algn="ctr">
          <a:solidFill>
            <a:srgbClr val="8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solidFill>
                <a:srgbClr val="800000"/>
              </a:solidFill>
              <a:latin typeface="Verdana" panose="020B0604030504040204" pitchFamily="34" charset="0"/>
              <a:ea typeface="Verdana" panose="020B0604030504040204" pitchFamily="34" charset="0"/>
            </a:rPr>
            <a:t>Financial Services notifies the recharge units that the rate template has been uploaded to the Recharge Operations webpage.</a:t>
          </a:r>
          <a:endParaRPr lang="en-US" sz="1000" kern="1200" dirty="0">
            <a:latin typeface="Verdana" panose="020B0604030504040204" pitchFamily="34" charset="0"/>
            <a:ea typeface="Verdana" panose="020B0604030504040204" pitchFamily="34" charset="0"/>
          </a:endParaRPr>
        </a:p>
      </dsp:txBody>
      <dsp:txXfrm>
        <a:off x="4112657" y="30065"/>
        <a:ext cx="2187957" cy="679207"/>
      </dsp:txXfrm>
    </dsp:sp>
    <dsp:sp modelId="{76FBA035-A5F6-4DB5-A0D9-58B87CDDB9F8}">
      <dsp:nvSpPr>
        <dsp:cNvPr id="0" name=""/>
        <dsp:cNvSpPr/>
      </dsp:nvSpPr>
      <dsp:spPr>
        <a:xfrm>
          <a:off x="6330939" y="1011592"/>
          <a:ext cx="2171812" cy="795938"/>
        </a:xfrm>
        <a:prstGeom prst="roundRect">
          <a:avLst/>
        </a:prstGeom>
        <a:solidFill>
          <a:schemeClr val="bg1">
            <a:lumMod val="95000"/>
          </a:schemeClr>
        </a:solidFill>
        <a:ln w="25400" cap="flat" cmpd="sng" algn="ctr">
          <a:solidFill>
            <a:srgbClr val="8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800000"/>
              </a:solidFill>
              <a:latin typeface="Verdana" panose="020B0604030504040204" pitchFamily="34" charset="0"/>
              <a:ea typeface="Verdana" panose="020B0604030504040204" pitchFamily="34" charset="0"/>
            </a:rPr>
            <a:t>Recharge unit prepares the rate calculation template.</a:t>
          </a:r>
          <a:endParaRPr lang="en-US" sz="1000" kern="1200" dirty="0">
            <a:ln>
              <a:solidFill>
                <a:schemeClr val="lt1">
                  <a:hueOff val="0"/>
                  <a:satOff val="0"/>
                  <a:lumOff val="0"/>
                </a:schemeClr>
              </a:solidFill>
            </a:ln>
            <a:solidFill>
              <a:srgbClr val="800000"/>
            </a:solidFill>
          </a:endParaRPr>
        </a:p>
      </dsp:txBody>
      <dsp:txXfrm>
        <a:off x="6369793" y="1050446"/>
        <a:ext cx="2094104" cy="718230"/>
      </dsp:txXfrm>
    </dsp:sp>
    <dsp:sp modelId="{57100DC9-B19C-43BC-BDA9-3E3D09891418}">
      <dsp:nvSpPr>
        <dsp:cNvPr id="0" name=""/>
        <dsp:cNvSpPr/>
      </dsp:nvSpPr>
      <dsp:spPr>
        <a:xfrm>
          <a:off x="6478229" y="2355148"/>
          <a:ext cx="2211942" cy="800992"/>
        </a:xfrm>
        <a:prstGeom prst="roundRect">
          <a:avLst/>
        </a:prstGeom>
        <a:solidFill>
          <a:schemeClr val="bg1">
            <a:lumMod val="95000"/>
          </a:schemeClr>
        </a:solidFill>
        <a:ln w="25400" cap="flat" cmpd="sng" algn="ctr">
          <a:solidFill>
            <a:srgbClr val="8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800000"/>
              </a:solidFill>
              <a:latin typeface="Verdana" panose="020B0604030504040204" pitchFamily="34" charset="0"/>
              <a:ea typeface="Verdana" panose="020B0604030504040204" pitchFamily="34" charset="0"/>
            </a:rPr>
            <a:t>Recharge unit submits rate calculation template to Financial Services before or by the May 15</a:t>
          </a:r>
          <a:r>
            <a:rPr lang="en-US" sz="1000" kern="1200" baseline="30000" dirty="0">
              <a:solidFill>
                <a:srgbClr val="800000"/>
              </a:solidFill>
              <a:latin typeface="Verdana" panose="020B0604030504040204" pitchFamily="34" charset="0"/>
              <a:ea typeface="Verdana" panose="020B0604030504040204" pitchFamily="34" charset="0"/>
            </a:rPr>
            <a:t>th</a:t>
          </a:r>
          <a:r>
            <a:rPr lang="en-US" sz="1000" kern="1200" dirty="0">
              <a:solidFill>
                <a:srgbClr val="800000"/>
              </a:solidFill>
              <a:latin typeface="Verdana" panose="020B0604030504040204" pitchFamily="34" charset="0"/>
              <a:ea typeface="Verdana" panose="020B0604030504040204" pitchFamily="34" charset="0"/>
            </a:rPr>
            <a:t> deadline.</a:t>
          </a:r>
        </a:p>
      </dsp:txBody>
      <dsp:txXfrm>
        <a:off x="6517330" y="2394249"/>
        <a:ext cx="2133740" cy="722790"/>
      </dsp:txXfrm>
    </dsp:sp>
    <dsp:sp modelId="{E7A11965-5B85-480A-B3F0-750791100990}">
      <dsp:nvSpPr>
        <dsp:cNvPr id="0" name=""/>
        <dsp:cNvSpPr/>
      </dsp:nvSpPr>
      <dsp:spPr>
        <a:xfrm>
          <a:off x="5838478" y="3744531"/>
          <a:ext cx="2129696" cy="878513"/>
        </a:xfrm>
        <a:prstGeom prst="roundRect">
          <a:avLst/>
        </a:prstGeom>
        <a:solidFill>
          <a:schemeClr val="bg1"/>
        </a:solidFill>
        <a:ln w="25400" cap="flat" cmpd="sng" algn="ctr">
          <a:solidFill>
            <a:srgbClr val="8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800000"/>
              </a:solidFill>
              <a:latin typeface="Verdana" panose="020B0604030504040204" pitchFamily="34" charset="0"/>
              <a:ea typeface="Verdana" panose="020B0604030504040204" pitchFamily="34" charset="0"/>
            </a:rPr>
            <a:t>Financial Services begins reviewing the rate template for completeness, accuracy and adherence to policy.</a:t>
          </a:r>
        </a:p>
      </dsp:txBody>
      <dsp:txXfrm>
        <a:off x="5881363" y="3787416"/>
        <a:ext cx="2043926" cy="792743"/>
      </dsp:txXfrm>
    </dsp:sp>
    <dsp:sp modelId="{6F72A7BA-C7D2-41CB-B9B1-D08630AF35A0}">
      <dsp:nvSpPr>
        <dsp:cNvPr id="0" name=""/>
        <dsp:cNvSpPr/>
      </dsp:nvSpPr>
      <dsp:spPr>
        <a:xfrm>
          <a:off x="2052919" y="1049140"/>
          <a:ext cx="2229419" cy="800992"/>
        </a:xfrm>
        <a:prstGeom prst="roundRect">
          <a:avLst/>
        </a:prstGeom>
        <a:solidFill>
          <a:schemeClr val="bg1">
            <a:lumMod val="95000"/>
          </a:schemeClr>
        </a:solidFill>
        <a:ln w="25400" cap="flat" cmpd="sng" algn="ctr">
          <a:solidFill>
            <a:srgbClr val="8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800000"/>
              </a:solidFill>
              <a:latin typeface="Verdana" panose="020B0604030504040204" pitchFamily="34" charset="0"/>
              <a:ea typeface="Verdana" panose="020B0604030504040204" pitchFamily="34" charset="0"/>
            </a:rPr>
            <a:t>Financial Services notifies the recharge unit of rate approval via email.</a:t>
          </a:r>
        </a:p>
      </dsp:txBody>
      <dsp:txXfrm>
        <a:off x="2092020" y="1088241"/>
        <a:ext cx="2151217" cy="722790"/>
      </dsp:txXfrm>
    </dsp:sp>
    <dsp:sp modelId="{0F8A3E19-AF12-4F6C-98E6-6326C2592F1A}">
      <dsp:nvSpPr>
        <dsp:cNvPr id="0" name=""/>
        <dsp:cNvSpPr/>
      </dsp:nvSpPr>
      <dsp:spPr>
        <a:xfrm>
          <a:off x="2664406" y="3745796"/>
          <a:ext cx="2007288" cy="875957"/>
        </a:xfrm>
        <a:prstGeom prst="roundRect">
          <a:avLst/>
        </a:prstGeom>
        <a:solidFill>
          <a:schemeClr val="bg1">
            <a:lumMod val="95000"/>
          </a:schemeClr>
        </a:solidFill>
        <a:ln w="25400" cap="flat" cmpd="sng" algn="ctr">
          <a:solidFill>
            <a:srgbClr val="8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800000"/>
              </a:solidFill>
              <a:latin typeface="Verdana" panose="020B0604030504040204" pitchFamily="34" charset="0"/>
              <a:ea typeface="Verdana" panose="020B0604030504040204" pitchFamily="34" charset="0"/>
            </a:rPr>
            <a:t>Financial Services sends Recharge Rate Review Form to the recharge unit with follow up questions(if necessary).</a:t>
          </a:r>
        </a:p>
      </dsp:txBody>
      <dsp:txXfrm>
        <a:off x="2707167" y="3788557"/>
        <a:ext cx="1921766" cy="790435"/>
      </dsp:txXfrm>
    </dsp:sp>
    <dsp:sp modelId="{4D53AF9A-B195-44E4-A532-3E8016717D97}">
      <dsp:nvSpPr>
        <dsp:cNvPr id="0" name=""/>
        <dsp:cNvSpPr/>
      </dsp:nvSpPr>
      <dsp:spPr>
        <a:xfrm>
          <a:off x="1891552" y="2364770"/>
          <a:ext cx="2060762" cy="800992"/>
        </a:xfrm>
        <a:prstGeom prst="roundRect">
          <a:avLst/>
        </a:prstGeom>
        <a:solidFill>
          <a:schemeClr val="bg1">
            <a:lumMod val="95000"/>
          </a:schemeClr>
        </a:solidFill>
        <a:ln w="63500" cap="flat" cmpd="dbl" algn="ctr">
          <a:solidFill>
            <a:srgbClr val="8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rgbClr val="800000"/>
              </a:solidFill>
              <a:latin typeface="Verdana" panose="020B0604030504040204" pitchFamily="34" charset="0"/>
              <a:ea typeface="Verdana" panose="020B0604030504040204" pitchFamily="34" charset="0"/>
            </a:rPr>
            <a:t>Recharge unit answers follow up questions per instructions and returns answers and updated rate template to Financial Services. </a:t>
          </a:r>
        </a:p>
      </dsp:txBody>
      <dsp:txXfrm>
        <a:off x="1930653" y="2403871"/>
        <a:ext cx="1982560" cy="72279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525F3-E95C-422C-A81E-529BAA48F50E}" type="datetimeFigureOut">
              <a:rPr lang="en-US" smtClean="0"/>
              <a:t>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E3C83-058D-4A27-848A-CFF238A477C7}" type="slidenum">
              <a:rPr lang="en-US" smtClean="0"/>
              <a:t>‹#›</a:t>
            </a:fld>
            <a:endParaRPr lang="en-US"/>
          </a:p>
        </p:txBody>
      </p:sp>
    </p:spTree>
    <p:extLst>
      <p:ext uri="{BB962C8B-B14F-4D97-AF65-F5344CB8AC3E}">
        <p14:creationId xmlns:p14="http://schemas.microsoft.com/office/powerpoint/2010/main" val="3639060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2E3C83-058D-4A27-848A-CFF238A477C7}" type="slidenum">
              <a:rPr lang="en-US" smtClean="0"/>
              <a:t>23</a:t>
            </a:fld>
            <a:endParaRPr lang="en-US"/>
          </a:p>
        </p:txBody>
      </p:sp>
    </p:spTree>
    <p:extLst>
      <p:ext uri="{BB962C8B-B14F-4D97-AF65-F5344CB8AC3E}">
        <p14:creationId xmlns:p14="http://schemas.microsoft.com/office/powerpoint/2010/main" val="2649645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1951-4ACA-884C-BC49-46F2EA70AF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88A3B8-C55A-9AC8-134E-A71525D3F4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EDC09E-C6E9-E767-0660-21BE857BCE94}"/>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5" name="Footer Placeholder 4">
            <a:extLst>
              <a:ext uri="{FF2B5EF4-FFF2-40B4-BE49-F238E27FC236}">
                <a16:creationId xmlns:a16="http://schemas.microsoft.com/office/drawing/2014/main" id="{08A38A77-EA8A-1EA8-0242-DFD8151ED9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8DD307-7BD1-60F3-CAC4-E758326CC05E}"/>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454982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7CB23-F8D1-A803-6FAF-E4157BEE9B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46D26C-8C69-1C6F-13B2-A5767EF8C6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FEB803-C9C9-E2CD-FE37-FF0241EF0C4E}"/>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5" name="Footer Placeholder 4">
            <a:extLst>
              <a:ext uri="{FF2B5EF4-FFF2-40B4-BE49-F238E27FC236}">
                <a16:creationId xmlns:a16="http://schemas.microsoft.com/office/drawing/2014/main" id="{1A5B83F9-4A35-0786-521D-42E6216D9D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FA87B9-B655-09A2-9E81-60CA694B1851}"/>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468239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384ADD-7C23-FAEE-7AA6-992737AC33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E20D62-0055-747B-4421-355591DE9C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837482-60C5-B528-4C69-C77F711E5030}"/>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5" name="Footer Placeholder 4">
            <a:extLst>
              <a:ext uri="{FF2B5EF4-FFF2-40B4-BE49-F238E27FC236}">
                <a16:creationId xmlns:a16="http://schemas.microsoft.com/office/drawing/2014/main" id="{D2D9C259-69E7-A4AE-F420-77456FB90F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08E522-7B5F-232E-3570-C133C88BBCE1}"/>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113304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BC0C-4FCE-83DB-2CA7-4CB6E97003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372593-CF5D-69D2-4043-3BF05E1077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1D8364-67CD-60C4-63D5-9F63100EB2F8}"/>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5" name="Footer Placeholder 4">
            <a:extLst>
              <a:ext uri="{FF2B5EF4-FFF2-40B4-BE49-F238E27FC236}">
                <a16:creationId xmlns:a16="http://schemas.microsoft.com/office/drawing/2014/main" id="{9B05F192-8AC6-C2CF-8107-A50338248A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EFAFEE-1A98-DD9E-29AB-B1BD05B0489B}"/>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125149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A5DC4-AD12-45DE-DD6B-91546BE124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A2D53F-AF8C-9821-CA7F-2CEF081EB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1EBA20-28F6-63E5-16A0-08364CDF5248}"/>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5" name="Footer Placeholder 4">
            <a:extLst>
              <a:ext uri="{FF2B5EF4-FFF2-40B4-BE49-F238E27FC236}">
                <a16:creationId xmlns:a16="http://schemas.microsoft.com/office/drawing/2014/main" id="{FE314E95-02D7-D80E-41D8-107FC0DB19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46A1CD1-8792-2644-497E-F056DC9C0494}"/>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4200544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BA75C-339B-6606-75B3-3645AE52A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CFAA27-A8E7-1ECC-F38D-D28479051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C43645-8746-8CB6-3FB7-99A24E70D9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651378-445D-2D0B-AEFE-862FA519707D}"/>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6" name="Footer Placeholder 5">
            <a:extLst>
              <a:ext uri="{FF2B5EF4-FFF2-40B4-BE49-F238E27FC236}">
                <a16:creationId xmlns:a16="http://schemas.microsoft.com/office/drawing/2014/main" id="{B2A0881E-BBF9-05F5-6538-BC29972E98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A97590-8451-9000-0F28-DCE5A17BACC2}"/>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3670832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06DB6-BDFD-7E89-F231-B7B4C7C0C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827854-8B44-8DA7-2B70-136A97BB71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219540-CD32-0351-882D-3746AF1455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50036C-02E0-A5DB-0AE7-64C6180091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AA972E-0AD1-07AB-24ED-D2F6110434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956DBE-FCF0-E046-73D5-DCD1901B6BAA}"/>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8" name="Footer Placeholder 7">
            <a:extLst>
              <a:ext uri="{FF2B5EF4-FFF2-40B4-BE49-F238E27FC236}">
                <a16:creationId xmlns:a16="http://schemas.microsoft.com/office/drawing/2014/main" id="{A5937A96-1DF9-B6CF-682E-9786FED1390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0ADE4AA-00B3-3990-80DE-24A8C8C7592F}"/>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225013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F678A-38CE-5F9D-795D-B19AC98F32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BEA2C5-A228-6C02-BCBB-193D826AF0C9}"/>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4" name="Footer Placeholder 3">
            <a:extLst>
              <a:ext uri="{FF2B5EF4-FFF2-40B4-BE49-F238E27FC236}">
                <a16:creationId xmlns:a16="http://schemas.microsoft.com/office/drawing/2014/main" id="{6E93E676-6C7F-45C3-5E32-43B5F04037D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9A85AFE-14A3-41E9-6AA5-9EEEFC5BBD52}"/>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2623808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8AA10E-48B9-48D7-0FBC-A6BB01DE8A27}"/>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3" name="Footer Placeholder 2">
            <a:extLst>
              <a:ext uri="{FF2B5EF4-FFF2-40B4-BE49-F238E27FC236}">
                <a16:creationId xmlns:a16="http://schemas.microsoft.com/office/drawing/2014/main" id="{3D80984B-B154-E450-BD0C-D74DC95A4A2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197DCA3-C8AA-7904-BDD8-050B1616C803}"/>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400917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553AD-CCF9-9A2D-3064-EB07CD860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570659-4EE0-5D12-38A7-81C2068F37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163271-752C-136B-C5B1-176A6673F8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F6CEFD-5E49-9A2F-3830-37620140B15C}"/>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6" name="Footer Placeholder 5">
            <a:extLst>
              <a:ext uri="{FF2B5EF4-FFF2-40B4-BE49-F238E27FC236}">
                <a16:creationId xmlns:a16="http://schemas.microsoft.com/office/drawing/2014/main" id="{FFCA7FB5-0313-1D0C-B8CB-EE7F3A1491A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6CE3A3-1474-5B1C-D247-0D0E53A3F917}"/>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1926536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1EA5D-06FD-15F1-D02D-A46B2E5FC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B7AC4E-E9B3-70BE-9221-068F9F042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E78B751-E2CC-FD96-1CF3-0C6FFCD5D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3B0192-E63D-23C5-C9EE-89BA37B1424E}"/>
              </a:ext>
            </a:extLst>
          </p:cNvPr>
          <p:cNvSpPr>
            <a:spLocks noGrp="1"/>
          </p:cNvSpPr>
          <p:nvPr>
            <p:ph type="dt" sz="half" idx="10"/>
          </p:nvPr>
        </p:nvSpPr>
        <p:spPr/>
        <p:txBody>
          <a:bodyPr/>
          <a:lstStyle/>
          <a:p>
            <a:fld id="{61C99B53-4D43-4854-99AF-6EBD57C02ACF}" type="datetimeFigureOut">
              <a:rPr lang="en-US" smtClean="0"/>
              <a:t>1/8/2024</a:t>
            </a:fld>
            <a:endParaRPr lang="en-US" dirty="0"/>
          </a:p>
        </p:txBody>
      </p:sp>
      <p:sp>
        <p:nvSpPr>
          <p:cNvPr id="6" name="Footer Placeholder 5">
            <a:extLst>
              <a:ext uri="{FF2B5EF4-FFF2-40B4-BE49-F238E27FC236}">
                <a16:creationId xmlns:a16="http://schemas.microsoft.com/office/drawing/2014/main" id="{CA4C3D09-B468-3CC1-6397-A59517F2E6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332E4-F4BF-61A1-2B47-141981415C2C}"/>
              </a:ext>
            </a:extLst>
          </p:cNvPr>
          <p:cNvSpPr>
            <a:spLocks noGrp="1"/>
          </p:cNvSpPr>
          <p:nvPr>
            <p:ph type="sldNum" sz="quarter" idx="12"/>
          </p:nvPr>
        </p:nvSpPr>
        <p:spPr/>
        <p:txBody>
          <a:bodyPr/>
          <a:lstStyle/>
          <a:p>
            <a:fld id="{7B7883A3-3BB1-416E-AC49-008BEAA9F63D}" type="slidenum">
              <a:rPr lang="en-US" smtClean="0"/>
              <a:t>‹#›</a:t>
            </a:fld>
            <a:endParaRPr lang="en-US" dirty="0"/>
          </a:p>
        </p:txBody>
      </p:sp>
    </p:spTree>
    <p:extLst>
      <p:ext uri="{BB962C8B-B14F-4D97-AF65-F5344CB8AC3E}">
        <p14:creationId xmlns:p14="http://schemas.microsoft.com/office/powerpoint/2010/main" val="230326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75BA4C-D10D-1BB3-ECF4-6F77FEE82B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1710C8-6410-5B54-C45A-741B19BFBB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87D9F-44E7-E2AE-7085-B15C04D6AB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99B53-4D43-4854-99AF-6EBD57C02ACF}" type="datetimeFigureOut">
              <a:rPr lang="en-US" smtClean="0"/>
              <a:t>1/8/2024</a:t>
            </a:fld>
            <a:endParaRPr lang="en-US" dirty="0"/>
          </a:p>
        </p:txBody>
      </p:sp>
      <p:sp>
        <p:nvSpPr>
          <p:cNvPr id="5" name="Footer Placeholder 4">
            <a:extLst>
              <a:ext uri="{FF2B5EF4-FFF2-40B4-BE49-F238E27FC236}">
                <a16:creationId xmlns:a16="http://schemas.microsoft.com/office/drawing/2014/main" id="{C332EE85-73DD-AB8F-558E-A82BC4C2B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4D661C7-15D7-9088-4C42-D6B7202F6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883A3-3BB1-416E-AC49-008BEAA9F63D}" type="slidenum">
              <a:rPr lang="en-US" smtClean="0"/>
              <a:t>‹#›</a:t>
            </a:fld>
            <a:endParaRPr lang="en-US" dirty="0"/>
          </a:p>
        </p:txBody>
      </p:sp>
    </p:spTree>
    <p:extLst>
      <p:ext uri="{BB962C8B-B14F-4D97-AF65-F5344CB8AC3E}">
        <p14:creationId xmlns:p14="http://schemas.microsoft.com/office/powerpoint/2010/main" val="143709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olicies.uchicago.edu/financial-policies/policy-2708-managing-university-records/"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2.xml.rels><?xml version="1.0" encoding="UTF-8" standalone="yes"?>
<Relationships xmlns="http://schemas.openxmlformats.org/package/2006/relationships"><Relationship Id="rId3" Type="http://schemas.openxmlformats.org/officeDocument/2006/relationships/hyperlink" Target="https://uchicago.box.com/s/30il8ts6tst8e6vh5xs3g45no6v0g21d" TargetMode="External"/><Relationship Id="rId7" Type="http://schemas.openxmlformats.org/officeDocument/2006/relationships/image" Target="../media/image2.svg"/><Relationship Id="rId2" Type="http://schemas.openxmlformats.org/officeDocument/2006/relationships/hyperlink" Target="https://finserv.uchicago.edu/accounting/general/recharge.shtml"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adminet.uchicago.edu/fasmanual/docs/21.shtml" TargetMode="External"/><Relationship Id="rId4" Type="http://schemas.openxmlformats.org/officeDocument/2006/relationships/hyperlink" Target="https://finserv.uchicago.edu/sites/finserv.uchicago.edu/files/uploads/Documents/Recharge%20Operation%20Procedure%20Manual_2.docx"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cfr.gov/current/title-2/subtitle-A/chapter-II/part-200" TargetMode="External"/><Relationship Id="rId2" Type="http://schemas.openxmlformats.org/officeDocument/2006/relationships/hyperlink" Target="https://policies.uchicago.edu/financial-policies/1005-recharge-operations/" TargetMode="Externa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pic>
        <p:nvPicPr>
          <p:cNvPr id="42" name="Graphic 41">
            <a:extLst>
              <a:ext uri="{FF2B5EF4-FFF2-40B4-BE49-F238E27FC236}">
                <a16:creationId xmlns:a16="http://schemas.microsoft.com/office/drawing/2014/main" id="{76CB4EA8-1A38-7CE2-D2D8-70C19CFB75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14837" y="281354"/>
            <a:ext cx="3362325" cy="1419225"/>
          </a:xfrm>
          <a:prstGeom prst="rect">
            <a:avLst/>
          </a:prstGeom>
        </p:spPr>
      </p:pic>
      <p:sp>
        <p:nvSpPr>
          <p:cNvPr id="43" name="TextBox 42">
            <a:extLst>
              <a:ext uri="{FF2B5EF4-FFF2-40B4-BE49-F238E27FC236}">
                <a16:creationId xmlns:a16="http://schemas.microsoft.com/office/drawing/2014/main" id="{A99C1BC2-1CC7-1C30-CE55-DBA8B301ECF5}"/>
              </a:ext>
            </a:extLst>
          </p:cNvPr>
          <p:cNvSpPr txBox="1"/>
          <p:nvPr/>
        </p:nvSpPr>
        <p:spPr>
          <a:xfrm>
            <a:off x="1147915" y="2868889"/>
            <a:ext cx="9896168" cy="707886"/>
          </a:xfrm>
          <a:prstGeom prst="rect">
            <a:avLst/>
          </a:prstGeom>
          <a:solidFill>
            <a:srgbClr val="800000"/>
          </a:solidFill>
        </p:spPr>
        <p:txBody>
          <a:bodyPr wrap="square" rtlCol="0">
            <a:spAutoFit/>
          </a:bodyPr>
          <a:lstStyle/>
          <a:p>
            <a:pPr algn="ctr"/>
            <a:r>
              <a:rPr lang="en-US" sz="4000" dirty="0">
                <a:solidFill>
                  <a:schemeClr val="bg1">
                    <a:lumMod val="95000"/>
                  </a:schemeClr>
                </a:solidFill>
              </a:rPr>
              <a:t>Recharge Operations Training</a:t>
            </a:r>
          </a:p>
        </p:txBody>
      </p:sp>
      <p:sp>
        <p:nvSpPr>
          <p:cNvPr id="44" name="TextBox 43">
            <a:extLst>
              <a:ext uri="{FF2B5EF4-FFF2-40B4-BE49-F238E27FC236}">
                <a16:creationId xmlns:a16="http://schemas.microsoft.com/office/drawing/2014/main" id="{F4427660-4094-3E9A-F120-F7025EC56B63}"/>
              </a:ext>
            </a:extLst>
          </p:cNvPr>
          <p:cNvSpPr txBox="1"/>
          <p:nvPr/>
        </p:nvSpPr>
        <p:spPr>
          <a:xfrm>
            <a:off x="2726787" y="5808170"/>
            <a:ext cx="6738424" cy="369332"/>
          </a:xfrm>
          <a:prstGeom prst="rect">
            <a:avLst/>
          </a:prstGeom>
          <a:solidFill>
            <a:srgbClr val="800000"/>
          </a:solidFill>
          <a:ln>
            <a:solidFill>
              <a:schemeClr val="bg1">
                <a:lumMod val="95000"/>
              </a:schemeClr>
            </a:solidFill>
          </a:ln>
        </p:spPr>
        <p:txBody>
          <a:bodyPr wrap="square" rtlCol="0">
            <a:spAutoFit/>
          </a:bodyPr>
          <a:lstStyle/>
          <a:p>
            <a:pPr algn="ctr"/>
            <a:r>
              <a:rPr lang="en-US" dirty="0">
                <a:solidFill>
                  <a:schemeClr val="bg1">
                    <a:lumMod val="95000"/>
                  </a:schemeClr>
                </a:solidFill>
              </a:rPr>
              <a:t>Presented by Cost Analysis, Financial Services Department</a:t>
            </a:r>
          </a:p>
        </p:txBody>
      </p:sp>
    </p:spTree>
    <p:extLst>
      <p:ext uri="{BB962C8B-B14F-4D97-AF65-F5344CB8AC3E}">
        <p14:creationId xmlns:p14="http://schemas.microsoft.com/office/powerpoint/2010/main" val="2451398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AE2C9-5E8B-B153-B620-13ED5C5BA634}"/>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Recharge Financial and Operations Management</a:t>
            </a:r>
          </a:p>
        </p:txBody>
      </p:sp>
      <p:sp>
        <p:nvSpPr>
          <p:cNvPr id="3" name="Content Placeholder 2">
            <a:extLst>
              <a:ext uri="{FF2B5EF4-FFF2-40B4-BE49-F238E27FC236}">
                <a16:creationId xmlns:a16="http://schemas.microsoft.com/office/drawing/2014/main" id="{79FE4BAC-DDEA-6CD4-40FF-1C6D07BE1330}"/>
              </a:ext>
            </a:extLst>
          </p:cNvPr>
          <p:cNvSpPr>
            <a:spLocks noGrp="1"/>
          </p:cNvSpPr>
          <p:nvPr>
            <p:ph idx="1"/>
          </p:nvPr>
        </p:nvSpPr>
        <p:spPr>
          <a:xfrm>
            <a:off x="838200" y="1825625"/>
            <a:ext cx="10515600" cy="4667250"/>
          </a:xfrm>
        </p:spPr>
        <p:txBody>
          <a:bodyPr>
            <a:normAutofit fontScale="92500"/>
          </a:bodyPr>
          <a:lstStyle/>
          <a:p>
            <a:r>
              <a:rPr lang="en-US" sz="2400" dirty="0">
                <a:effectLst/>
                <a:latin typeface="Verdana" panose="020B0604030504040204" pitchFamily="34" charset="0"/>
                <a:ea typeface="Verdana" panose="020B0604030504040204" pitchFamily="34" charset="0"/>
              </a:rPr>
              <a:t>Ensure that the recharge is Federally compliant per the </a:t>
            </a:r>
            <a:r>
              <a:rPr lang="en-US" sz="2400" b="1" dirty="0">
                <a:effectLst/>
                <a:latin typeface="Verdana" panose="020B0604030504040204" pitchFamily="34" charset="0"/>
                <a:ea typeface="Verdana" panose="020B0604030504040204" pitchFamily="34" charset="0"/>
              </a:rPr>
              <a:t>Recharge Operation Procedure Manual.</a:t>
            </a: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Perform necessary Accounting functions in support of the recharge(includes preparing journal entries as needed).</a:t>
            </a:r>
          </a:p>
          <a:p>
            <a:r>
              <a:rPr lang="en-US" sz="2400" dirty="0">
                <a:effectLst/>
                <a:latin typeface="Verdana" panose="020B0604030504040204" pitchFamily="34" charset="0"/>
                <a:ea typeface="Verdana" panose="020B0604030504040204" pitchFamily="34" charset="0"/>
                <a:cs typeface="Times New Roman" panose="02020603050405020304" pitchFamily="18" charset="0"/>
              </a:rPr>
              <a:t>Prepare and administer the recharge operation budget, maintain adequate records, and accurately invoice customers on a timely basis.</a:t>
            </a:r>
          </a:p>
          <a:p>
            <a:r>
              <a:rPr lang="en-US" sz="2400" dirty="0">
                <a:effectLst/>
                <a:latin typeface="Verdana" panose="020B0604030504040204" pitchFamily="34" charset="0"/>
                <a:ea typeface="Verdana" panose="020B0604030504040204" pitchFamily="34" charset="0"/>
                <a:cs typeface="Times New Roman" panose="02020603050405020304" pitchFamily="18" charset="0"/>
              </a:rPr>
              <a:t>Complete the annual recharge rate template(includes determining the proper rate development methodology, preparing a schedule of rates for services/products offered by the recharge to users).</a:t>
            </a:r>
          </a:p>
          <a:p>
            <a:r>
              <a:rPr lang="en-US" sz="2400" dirty="0">
                <a:effectLst/>
                <a:latin typeface="Verdana" panose="020B0604030504040204" pitchFamily="34" charset="0"/>
                <a:ea typeface="Verdana" panose="020B0604030504040204" pitchFamily="34" charset="0"/>
              </a:rPr>
              <a:t>Support data requests, audit requests, and other reviews that may occur.</a:t>
            </a:r>
            <a:r>
              <a:rPr lang="en-US" sz="2400" dirty="0">
                <a:latin typeface="Verdana" panose="020B0604030504040204" pitchFamily="34" charset="0"/>
                <a:ea typeface="Verdana" panose="020B0604030504040204" pitchFamily="34" charset="0"/>
                <a:cs typeface="Times New Roman" panose="02020603050405020304" pitchFamily="18" charset="0"/>
              </a:rPr>
              <a:t> </a:t>
            </a:r>
          </a:p>
          <a:p>
            <a:r>
              <a:rPr lang="en-US" sz="2400" dirty="0">
                <a:effectLst/>
                <a:latin typeface="Verdana" panose="020B0604030504040204" pitchFamily="34" charset="0"/>
                <a:ea typeface="Verdana" panose="020B0604030504040204" pitchFamily="34" charset="0"/>
                <a:cs typeface="Times New Roman" panose="02020603050405020304" pitchFamily="18" charset="0"/>
              </a:rPr>
              <a:t>Maintain open communication with Financial Services regarding all recharge operational issues. </a:t>
            </a:r>
          </a:p>
          <a:p>
            <a:endParaRPr lang="en-US" sz="2400" dirty="0">
              <a:latin typeface="Verdana" panose="020B0604030504040204" pitchFamily="34" charset="0"/>
              <a:ea typeface="Verdana" panose="020B0604030504040204" pitchFamily="34" charset="0"/>
              <a:cs typeface="Times New Roman" panose="02020603050405020304" pitchFamily="18" charset="0"/>
            </a:endParaRPr>
          </a:p>
          <a:p>
            <a:endParaRPr lang="en-US" dirty="0">
              <a:latin typeface="Verdana" panose="020B0604030504040204" pitchFamily="34" charset="0"/>
              <a:ea typeface="Verdana" panose="020B0604030504040204" pitchFamily="34" charset="0"/>
            </a:endParaRPr>
          </a:p>
        </p:txBody>
      </p:sp>
      <p:pic>
        <p:nvPicPr>
          <p:cNvPr id="4" name="Graphic 3">
            <a:extLst>
              <a:ext uri="{FF2B5EF4-FFF2-40B4-BE49-F238E27FC236}">
                <a16:creationId xmlns:a16="http://schemas.microsoft.com/office/drawing/2014/main" id="{78A23DCA-BF16-8BF4-6AF3-C4A3EC5AFB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32669" y="6150114"/>
            <a:ext cx="1528482" cy="707886"/>
          </a:xfrm>
          <a:prstGeom prst="rect">
            <a:avLst/>
          </a:prstGeom>
        </p:spPr>
      </p:pic>
    </p:spTree>
    <p:extLst>
      <p:ext uri="{BB962C8B-B14F-4D97-AF65-F5344CB8AC3E}">
        <p14:creationId xmlns:p14="http://schemas.microsoft.com/office/powerpoint/2010/main" val="154656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979AA-728E-9E51-F8F8-2C240A613338}"/>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Division/Department/School</a:t>
            </a:r>
          </a:p>
        </p:txBody>
      </p:sp>
      <p:sp>
        <p:nvSpPr>
          <p:cNvPr id="3" name="Content Placeholder 2">
            <a:extLst>
              <a:ext uri="{FF2B5EF4-FFF2-40B4-BE49-F238E27FC236}">
                <a16:creationId xmlns:a16="http://schemas.microsoft.com/office/drawing/2014/main" id="{5653E75A-C974-7C7C-4643-8C6ECC6D775F}"/>
              </a:ext>
            </a:extLst>
          </p:cNvPr>
          <p:cNvSpPr>
            <a:spLocks noGrp="1"/>
          </p:cNvSpPr>
          <p:nvPr>
            <p:ph idx="1"/>
          </p:nvPr>
        </p:nvSpPr>
        <p:spPr/>
        <p:txBody>
          <a:bodyPr>
            <a:noAutofit/>
          </a:bodyPr>
          <a:lstStyle/>
          <a:p>
            <a:pPr>
              <a:lnSpc>
                <a:spcPct val="107000"/>
              </a:lnSpc>
              <a:spcBef>
                <a:spcPts val="0"/>
              </a:spcBef>
              <a:spcAft>
                <a:spcPts val="800"/>
              </a:spcAft>
              <a:buSzPct val="100000"/>
              <a:tabLst>
                <a:tab pos="457200" algn="l"/>
              </a:tabLst>
            </a:pPr>
            <a:r>
              <a:rPr lang="en-US" sz="22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Ensure all recharge operations and users comply with recharge-related policies and procedures per the Recharge Operation Procedure Manual.</a:t>
            </a:r>
            <a:endParaRPr lang="en-US" sz="2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Bef>
                <a:spcPts val="0"/>
              </a:spcBef>
              <a:spcAft>
                <a:spcPts val="800"/>
              </a:spcAft>
              <a:buSzPct val="100000"/>
              <a:tabLst>
                <a:tab pos="457200" algn="l"/>
              </a:tabLst>
            </a:pPr>
            <a:r>
              <a:rPr lang="en-US" sz="22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Provide oversight and support to recharge Managers.</a:t>
            </a:r>
            <a:endParaRPr lang="en-US" sz="2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Bef>
                <a:spcPts val="0"/>
              </a:spcBef>
              <a:spcAft>
                <a:spcPts val="800"/>
              </a:spcAft>
              <a:buSzPct val="100000"/>
              <a:tabLst>
                <a:tab pos="457200" algn="l"/>
              </a:tabLst>
            </a:pPr>
            <a:r>
              <a:rPr lang="en-US" sz="22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Facilitate communications to University of Chicago faculty and staff about recharge operation rates and billing issues.</a:t>
            </a:r>
            <a:endParaRPr lang="en-US" sz="2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Bef>
                <a:spcPts val="0"/>
              </a:spcBef>
              <a:spcAft>
                <a:spcPts val="800"/>
              </a:spcAft>
              <a:buSzPct val="100000"/>
              <a:tabLst>
                <a:tab pos="457200" algn="l"/>
              </a:tabLst>
            </a:pPr>
            <a:r>
              <a:rPr lang="en-US" sz="22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Fund deficits that cannot be recovered through the recharge operation rates.</a:t>
            </a:r>
            <a:endParaRPr lang="en-US" sz="2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Bef>
                <a:spcPts val="0"/>
              </a:spcBef>
              <a:spcAft>
                <a:spcPts val="800"/>
              </a:spcAft>
              <a:buSzPct val="100000"/>
              <a:tabLst>
                <a:tab pos="457200" algn="l"/>
              </a:tabLst>
            </a:pPr>
            <a:r>
              <a:rPr lang="en-US" sz="22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Approve all requests for new recharge operations and new recharge account creation.</a:t>
            </a:r>
            <a:endParaRPr lang="en-US" sz="2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2200" dirty="0">
              <a:latin typeface="Verdana" panose="020B0604030504040204" pitchFamily="34" charset="0"/>
              <a:ea typeface="Verdana" panose="020B0604030504040204" pitchFamily="34" charset="0"/>
            </a:endParaRPr>
          </a:p>
        </p:txBody>
      </p:sp>
      <p:pic>
        <p:nvPicPr>
          <p:cNvPr id="4" name="Graphic 3">
            <a:extLst>
              <a:ext uri="{FF2B5EF4-FFF2-40B4-BE49-F238E27FC236}">
                <a16:creationId xmlns:a16="http://schemas.microsoft.com/office/drawing/2014/main" id="{DBA82401-00F1-3713-BEC9-3A4444AC46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32669" y="6176963"/>
            <a:ext cx="1528482" cy="707886"/>
          </a:xfrm>
          <a:prstGeom prst="rect">
            <a:avLst/>
          </a:prstGeom>
        </p:spPr>
      </p:pic>
    </p:spTree>
    <p:extLst>
      <p:ext uri="{BB962C8B-B14F-4D97-AF65-F5344CB8AC3E}">
        <p14:creationId xmlns:p14="http://schemas.microsoft.com/office/powerpoint/2010/main" val="418397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0BBA-63BB-7D3F-4D7B-70AA845C150E}"/>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Financial Services/Cost Analysis</a:t>
            </a:r>
          </a:p>
        </p:txBody>
      </p:sp>
      <p:sp>
        <p:nvSpPr>
          <p:cNvPr id="3" name="Content Placeholder 2">
            <a:extLst>
              <a:ext uri="{FF2B5EF4-FFF2-40B4-BE49-F238E27FC236}">
                <a16:creationId xmlns:a16="http://schemas.microsoft.com/office/drawing/2014/main" id="{E72DF7DC-ED64-88DD-6953-91D6807C29F3}"/>
              </a:ext>
            </a:extLst>
          </p:cNvPr>
          <p:cNvSpPr>
            <a:spLocks noGrp="1"/>
          </p:cNvSpPr>
          <p:nvPr>
            <p:ph idx="1"/>
          </p:nvPr>
        </p:nvSpPr>
        <p:spPr/>
        <p:txBody>
          <a:bodyPr>
            <a:normAutofit fontScale="92500"/>
          </a:bodyPr>
          <a:lstStyle/>
          <a:p>
            <a:pPr marL="342900" marR="0" lvl="0" indent="-342900">
              <a:lnSpc>
                <a:spcPct val="107000"/>
              </a:lnSpc>
              <a:spcBef>
                <a:spcPts val="0"/>
              </a:spcBef>
              <a:spcAft>
                <a:spcPts val="0"/>
              </a:spcAft>
              <a:buFont typeface="Symbol" panose="05050102010706020507" pitchFamily="18" charset="2"/>
              <a:buChar char=""/>
            </a:pPr>
            <a:r>
              <a:rPr lang="en-US" sz="2200" dirty="0">
                <a:effectLst/>
                <a:latin typeface="Verdana" panose="020B0604030504040204" pitchFamily="34" charset="0"/>
                <a:ea typeface="Verdana" panose="020B0604030504040204" pitchFamily="34" charset="0"/>
                <a:cs typeface="Times New Roman" panose="02020603050405020304" pitchFamily="18" charset="0"/>
              </a:rPr>
              <a:t>Ensure compliance with Federal and University policies related to recharge operations.</a:t>
            </a:r>
          </a:p>
          <a:p>
            <a:pPr marL="342900" marR="0" lvl="0" indent="-342900">
              <a:lnSpc>
                <a:spcPct val="107000"/>
              </a:lnSpc>
              <a:spcBef>
                <a:spcPts val="0"/>
              </a:spcBef>
              <a:spcAft>
                <a:spcPts val="0"/>
              </a:spcAft>
              <a:buFont typeface="Symbol" panose="05050102010706020507" pitchFamily="18" charset="2"/>
              <a:buChar char=""/>
            </a:pPr>
            <a:r>
              <a:rPr lang="en-US" sz="2200" dirty="0">
                <a:effectLst/>
                <a:latin typeface="Verdana" panose="020B0604030504040204" pitchFamily="34" charset="0"/>
                <a:ea typeface="Verdana" panose="020B0604030504040204" pitchFamily="34" charset="0"/>
                <a:cs typeface="Times New Roman" panose="02020603050405020304" pitchFamily="18" charset="0"/>
              </a:rPr>
              <a:t>Review and approve recharge center rates, including mid-year rate adjustments. </a:t>
            </a:r>
          </a:p>
          <a:p>
            <a:pPr marL="342900" marR="0" lvl="0" indent="-342900">
              <a:lnSpc>
                <a:spcPct val="107000"/>
              </a:lnSpc>
              <a:spcBef>
                <a:spcPts val="0"/>
              </a:spcBef>
              <a:spcAft>
                <a:spcPts val="0"/>
              </a:spcAft>
              <a:buFont typeface="Symbol" panose="05050102010706020507" pitchFamily="18" charset="2"/>
              <a:buChar char=""/>
            </a:pPr>
            <a:r>
              <a:rPr lang="en-US" sz="2200" dirty="0">
                <a:effectLst/>
                <a:latin typeface="Verdana" panose="020B0604030504040204" pitchFamily="34" charset="0"/>
                <a:ea typeface="Verdana" panose="020B0604030504040204" pitchFamily="34" charset="0"/>
                <a:cs typeface="Times New Roman" panose="02020603050405020304" pitchFamily="18" charset="0"/>
              </a:rPr>
              <a:t>Maintain and update recharge operation policies and procedures, as necessary.</a:t>
            </a:r>
          </a:p>
          <a:p>
            <a:pPr marL="342900" marR="0" lvl="0" indent="-342900">
              <a:lnSpc>
                <a:spcPct val="107000"/>
              </a:lnSpc>
              <a:spcBef>
                <a:spcPts val="0"/>
              </a:spcBef>
              <a:spcAft>
                <a:spcPts val="0"/>
              </a:spcAft>
              <a:buFont typeface="Symbol" panose="05050102010706020507" pitchFamily="18" charset="2"/>
              <a:buChar char=""/>
            </a:pPr>
            <a:r>
              <a:rPr lang="en-US" sz="2200" dirty="0">
                <a:effectLst/>
                <a:latin typeface="Verdana" panose="020B0604030504040204" pitchFamily="34" charset="0"/>
                <a:ea typeface="Verdana" panose="020B0604030504040204" pitchFamily="34" charset="0"/>
                <a:cs typeface="Times New Roman" panose="02020603050405020304" pitchFamily="18" charset="0"/>
              </a:rPr>
              <a:t>Provide rate setting and other recharge related guidance to recharge operations.</a:t>
            </a:r>
          </a:p>
          <a:p>
            <a:pPr marL="342900" marR="0" lvl="0" indent="-342900">
              <a:lnSpc>
                <a:spcPct val="107000"/>
              </a:lnSpc>
              <a:spcBef>
                <a:spcPts val="0"/>
              </a:spcBef>
              <a:spcAft>
                <a:spcPts val="0"/>
              </a:spcAft>
              <a:buFont typeface="Symbol" panose="05050102010706020507" pitchFamily="18" charset="2"/>
              <a:buChar char=""/>
            </a:pPr>
            <a:r>
              <a:rPr lang="en-US" sz="2200" dirty="0">
                <a:effectLst/>
                <a:latin typeface="Verdana" panose="020B0604030504040204" pitchFamily="34" charset="0"/>
                <a:ea typeface="Verdana" panose="020B0604030504040204" pitchFamily="34" charset="0"/>
                <a:cs typeface="Times New Roman" panose="02020603050405020304" pitchFamily="18" charset="0"/>
              </a:rPr>
              <a:t>Review and approve the establishment and closing of recharge operations.</a:t>
            </a:r>
          </a:p>
          <a:p>
            <a:pPr marL="342900" marR="0" lvl="0" indent="-342900">
              <a:lnSpc>
                <a:spcPct val="107000"/>
              </a:lnSpc>
              <a:spcBef>
                <a:spcPts val="0"/>
              </a:spcBef>
              <a:spcAft>
                <a:spcPts val="0"/>
              </a:spcAft>
              <a:buFont typeface="Symbol" panose="05050102010706020507" pitchFamily="18" charset="2"/>
              <a:buChar char=""/>
            </a:pPr>
            <a:r>
              <a:rPr lang="en-US" sz="2200" dirty="0">
                <a:effectLst/>
                <a:latin typeface="Verdana" panose="020B0604030504040204" pitchFamily="34" charset="0"/>
                <a:ea typeface="Verdana" panose="020B0604030504040204" pitchFamily="34" charset="0"/>
                <a:cs typeface="Times New Roman" panose="02020603050405020304" pitchFamily="18" charset="0"/>
              </a:rPr>
              <a:t>Recommend corrective actions to be completed by the recharge operation based on periodic reviews and data verification. </a:t>
            </a:r>
          </a:p>
          <a:p>
            <a:pPr marL="342900" marR="0" lvl="0" indent="-342900">
              <a:lnSpc>
                <a:spcPct val="107000"/>
              </a:lnSpc>
              <a:spcBef>
                <a:spcPts val="0"/>
              </a:spcBef>
              <a:spcAft>
                <a:spcPts val="800"/>
              </a:spcAft>
              <a:buFont typeface="Symbol" panose="05050102010706020507" pitchFamily="18" charset="2"/>
              <a:buChar char=""/>
            </a:pPr>
            <a:r>
              <a:rPr lang="en-US" sz="2200" dirty="0">
                <a:effectLst/>
                <a:latin typeface="Verdana" panose="020B0604030504040204" pitchFamily="34" charset="0"/>
                <a:ea typeface="Verdana" panose="020B0604030504040204" pitchFamily="34" charset="0"/>
                <a:cs typeface="Times New Roman" panose="02020603050405020304" pitchFamily="18" charset="0"/>
              </a:rPr>
              <a:t>Provide assistance to auditors regarding recharge operation issues. </a:t>
            </a:r>
          </a:p>
          <a:p>
            <a:pPr marL="0" indent="0">
              <a:buNone/>
            </a:pPr>
            <a:endParaRPr lang="en-US" sz="2200" dirty="0">
              <a:latin typeface="Verdana" panose="020B0604030504040204" pitchFamily="34" charset="0"/>
              <a:ea typeface="Verdana" panose="020B0604030504040204" pitchFamily="34" charset="0"/>
            </a:endParaRPr>
          </a:p>
        </p:txBody>
      </p:sp>
      <p:pic>
        <p:nvPicPr>
          <p:cNvPr id="4" name="Graphic 3">
            <a:extLst>
              <a:ext uri="{FF2B5EF4-FFF2-40B4-BE49-F238E27FC236}">
                <a16:creationId xmlns:a16="http://schemas.microsoft.com/office/drawing/2014/main" id="{319B7497-C6A0-091E-C68F-09F2401F3E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3352" y="6138932"/>
            <a:ext cx="1528482" cy="707886"/>
          </a:xfrm>
          <a:prstGeom prst="rect">
            <a:avLst/>
          </a:prstGeom>
        </p:spPr>
      </p:pic>
    </p:spTree>
    <p:extLst>
      <p:ext uri="{BB962C8B-B14F-4D97-AF65-F5344CB8AC3E}">
        <p14:creationId xmlns:p14="http://schemas.microsoft.com/office/powerpoint/2010/main" val="4267164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D2B9-1D0D-CDB7-FAE3-6A7132CA477D}"/>
              </a:ext>
            </a:extLst>
          </p:cNvPr>
          <p:cNvSpPr>
            <a:spLocks noGrp="1"/>
          </p:cNvSpPr>
          <p:nvPr>
            <p:ph type="title"/>
          </p:nvPr>
        </p:nvSpPr>
        <p:spPr/>
        <p:txBody>
          <a:bodyPr/>
          <a:lstStyle/>
          <a:p>
            <a:pPr algn="ctr"/>
            <a:r>
              <a:rPr lang="en-US" dirty="0">
                <a:solidFill>
                  <a:schemeClr val="bg1">
                    <a:lumMod val="95000"/>
                  </a:schemeClr>
                </a:solidFill>
                <a:latin typeface="Verdana" panose="020B0604030504040204" pitchFamily="34" charset="0"/>
                <a:ea typeface="Verdana" panose="020B0604030504040204" pitchFamily="34" charset="0"/>
              </a:rPr>
              <a:t>Recharge Operations</a:t>
            </a:r>
          </a:p>
        </p:txBody>
      </p:sp>
      <p:sp>
        <p:nvSpPr>
          <p:cNvPr id="3" name="Content Placeholder 2">
            <a:extLst>
              <a:ext uri="{FF2B5EF4-FFF2-40B4-BE49-F238E27FC236}">
                <a16:creationId xmlns:a16="http://schemas.microsoft.com/office/drawing/2014/main" id="{4B45AB31-E843-2872-DFC0-28B8A24CE29C}"/>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000" dirty="0">
                <a:solidFill>
                  <a:schemeClr val="bg1">
                    <a:lumMod val="95000"/>
                  </a:schemeClr>
                </a:solidFill>
              </a:rPr>
              <a:t>Rate Calculation Basics </a:t>
            </a:r>
          </a:p>
        </p:txBody>
      </p:sp>
      <p:pic>
        <p:nvPicPr>
          <p:cNvPr id="4" name="Graphic 3">
            <a:extLst>
              <a:ext uri="{FF2B5EF4-FFF2-40B4-BE49-F238E27FC236}">
                <a16:creationId xmlns:a16="http://schemas.microsoft.com/office/drawing/2014/main" id="{A13BBFBC-5E1A-4488-3746-9FF1FBD94B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73011" y="6150114"/>
            <a:ext cx="1528482" cy="707886"/>
          </a:xfrm>
          <a:prstGeom prst="rect">
            <a:avLst/>
          </a:prstGeom>
        </p:spPr>
      </p:pic>
    </p:spTree>
    <p:extLst>
      <p:ext uri="{BB962C8B-B14F-4D97-AF65-F5344CB8AC3E}">
        <p14:creationId xmlns:p14="http://schemas.microsoft.com/office/powerpoint/2010/main" val="733492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A217-0688-905A-CF85-F00D2730016F}"/>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Recharge Rate Calculation</a:t>
            </a:r>
          </a:p>
        </p:txBody>
      </p:sp>
      <p:sp>
        <p:nvSpPr>
          <p:cNvPr id="3" name="Content Placeholder 2">
            <a:extLst>
              <a:ext uri="{FF2B5EF4-FFF2-40B4-BE49-F238E27FC236}">
                <a16:creationId xmlns:a16="http://schemas.microsoft.com/office/drawing/2014/main" id="{ADBA28DC-19BF-DF78-24C5-2D52B7E6E154}"/>
              </a:ext>
            </a:extLst>
          </p:cNvPr>
          <p:cNvSpPr>
            <a:spLocks noGrp="1"/>
          </p:cNvSpPr>
          <p:nvPr>
            <p:ph idx="1"/>
          </p:nvPr>
        </p:nvSpPr>
        <p:spPr>
          <a:xfrm>
            <a:off x="838200" y="3345652"/>
            <a:ext cx="10515600" cy="1645920"/>
          </a:xfrm>
          <a:ln w="25400">
            <a:solidFill>
              <a:srgbClr val="800000"/>
            </a:solidFill>
          </a:ln>
        </p:spPr>
        <p:txBody>
          <a:bodyPr>
            <a:normAutofit/>
          </a:bodyPr>
          <a:lstStyle/>
          <a:p>
            <a:r>
              <a:rPr lang="en-US" sz="2400" dirty="0">
                <a:latin typeface="Verdana" panose="020B0604030504040204" pitchFamily="34" charset="0"/>
                <a:ea typeface="Verdana" panose="020B0604030504040204" pitchFamily="34" charset="0"/>
              </a:rPr>
              <a:t>Annual rate calculations are required by Cost Analysis. </a:t>
            </a:r>
          </a:p>
          <a:p>
            <a:r>
              <a:rPr lang="en-US" sz="2400" dirty="0">
                <a:latin typeface="Verdana" panose="020B0604030504040204" pitchFamily="34" charset="0"/>
                <a:ea typeface="Verdana" panose="020B0604030504040204" pitchFamily="34" charset="0"/>
              </a:rPr>
              <a:t>The Recharge Rate Template is due on May 15</a:t>
            </a:r>
            <a:r>
              <a:rPr lang="en-US" sz="2400" baseline="30000" dirty="0">
                <a:latin typeface="Verdana" panose="020B0604030504040204" pitchFamily="34" charset="0"/>
                <a:ea typeface="Verdana" panose="020B0604030504040204" pitchFamily="34" charset="0"/>
              </a:rPr>
              <a:t>th</a:t>
            </a:r>
            <a:r>
              <a:rPr lang="en-US" sz="2400" dirty="0">
                <a:latin typeface="Verdana" panose="020B0604030504040204" pitchFamily="34" charset="0"/>
                <a:ea typeface="Verdana" panose="020B0604030504040204" pitchFamily="34" charset="0"/>
              </a:rPr>
              <a:t> each year</a:t>
            </a:r>
          </a:p>
          <a:p>
            <a:r>
              <a:rPr lang="en-US" sz="2400" u="sng" dirty="0">
                <a:latin typeface="Verdana" panose="020B0604030504040204" pitchFamily="34" charset="0"/>
                <a:ea typeface="Verdana" panose="020B0604030504040204" pitchFamily="34" charset="0"/>
              </a:rPr>
              <a:t>Approved</a:t>
            </a:r>
            <a:r>
              <a:rPr lang="en-US" sz="2400" dirty="0">
                <a:latin typeface="Verdana" panose="020B0604030504040204" pitchFamily="34" charset="0"/>
                <a:ea typeface="Verdana" panose="020B0604030504040204" pitchFamily="34" charset="0"/>
              </a:rPr>
              <a:t> rates are effective July 1</a:t>
            </a:r>
            <a:r>
              <a:rPr lang="en-US" sz="2400" baseline="30000" dirty="0">
                <a:latin typeface="Verdana" panose="020B0604030504040204" pitchFamily="34" charset="0"/>
                <a:ea typeface="Verdana" panose="020B0604030504040204" pitchFamily="34" charset="0"/>
              </a:rPr>
              <a:t>st</a:t>
            </a:r>
            <a:r>
              <a:rPr lang="en-US" sz="2400" dirty="0">
                <a:latin typeface="Verdana" panose="020B0604030504040204" pitchFamily="34" charset="0"/>
                <a:ea typeface="Verdana" panose="020B0604030504040204" pitchFamily="34" charset="0"/>
              </a:rPr>
              <a:t> of each year</a:t>
            </a:r>
          </a:p>
        </p:txBody>
      </p:sp>
      <p:sp>
        <p:nvSpPr>
          <p:cNvPr id="4" name="TextBox 3">
            <a:extLst>
              <a:ext uri="{FF2B5EF4-FFF2-40B4-BE49-F238E27FC236}">
                <a16:creationId xmlns:a16="http://schemas.microsoft.com/office/drawing/2014/main" id="{B9B06E89-B648-0C32-7846-0FFB630EE603}"/>
              </a:ext>
            </a:extLst>
          </p:cNvPr>
          <p:cNvSpPr txBox="1"/>
          <p:nvPr/>
        </p:nvSpPr>
        <p:spPr>
          <a:xfrm>
            <a:off x="838200" y="1465604"/>
            <a:ext cx="10515600" cy="1200329"/>
          </a:xfrm>
          <a:prstGeom prst="rect">
            <a:avLst/>
          </a:prstGeom>
          <a:noFill/>
        </p:spPr>
        <p:txBody>
          <a:bodyPr wrap="square" rtlCol="0">
            <a:spAutoFit/>
          </a:bodyPr>
          <a:lstStyle/>
          <a:p>
            <a:r>
              <a:rPr lang="en-US" sz="2400" spc="-5" dirty="0">
                <a:effectLst/>
                <a:latin typeface="Verdana" panose="020B0604030504040204" pitchFamily="34" charset="0"/>
                <a:ea typeface="Verdana" panose="020B0604030504040204" pitchFamily="34" charset="0"/>
              </a:rPr>
              <a:t>Th</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purpos</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o</a:t>
            </a:r>
            <a:r>
              <a:rPr lang="en-US" sz="2400" dirty="0">
                <a:effectLst/>
                <a:latin typeface="Verdana" panose="020B0604030504040204" pitchFamily="34" charset="0"/>
                <a:ea typeface="Verdana" panose="020B0604030504040204" pitchFamily="34" charset="0"/>
              </a:rPr>
              <a:t>f</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th</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Recharg</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Rat</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Calculat</a:t>
            </a:r>
            <a:r>
              <a:rPr lang="en-US" sz="2400" spc="-10" dirty="0">
                <a:effectLst/>
                <a:latin typeface="Verdana" panose="020B0604030504040204" pitchFamily="34" charset="0"/>
                <a:ea typeface="Verdana" panose="020B0604030504040204" pitchFamily="34" charset="0"/>
              </a:rPr>
              <a:t>i</a:t>
            </a:r>
            <a:r>
              <a:rPr lang="en-US" sz="2400" spc="-5" dirty="0">
                <a:effectLst/>
                <a:latin typeface="Verdana" panose="020B0604030504040204" pitchFamily="34" charset="0"/>
                <a:ea typeface="Verdana" panose="020B0604030504040204" pitchFamily="34" charset="0"/>
              </a:rPr>
              <a:t>o</a:t>
            </a:r>
            <a:r>
              <a:rPr lang="en-US" sz="2400" dirty="0">
                <a:effectLst/>
                <a:latin typeface="Verdana" panose="020B0604030504040204" pitchFamily="34" charset="0"/>
                <a:ea typeface="Verdana" panose="020B0604030504040204" pitchFamily="34" charset="0"/>
              </a:rPr>
              <a:t>n</a:t>
            </a:r>
            <a:r>
              <a:rPr lang="en-US" sz="2400" spc="-15"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Templat</a:t>
            </a:r>
            <a:r>
              <a:rPr lang="en-US" sz="2400" dirty="0">
                <a:effectLst/>
                <a:latin typeface="Verdana" panose="020B0604030504040204" pitchFamily="34" charset="0"/>
                <a:ea typeface="Verdana" panose="020B0604030504040204" pitchFamily="34" charset="0"/>
              </a:rPr>
              <a:t>e</a:t>
            </a:r>
            <a:r>
              <a:rPr lang="en-US" sz="2400" spc="-2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i</a:t>
            </a:r>
            <a:r>
              <a:rPr lang="en-US" sz="2400" dirty="0">
                <a:effectLst/>
                <a:latin typeface="Verdana" panose="020B0604030504040204" pitchFamily="34" charset="0"/>
                <a:ea typeface="Verdana" panose="020B0604030504040204" pitchFamily="34" charset="0"/>
              </a:rPr>
              <a:t>s</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t</a:t>
            </a:r>
            <a:r>
              <a:rPr lang="en-US" sz="2400" dirty="0">
                <a:effectLst/>
                <a:latin typeface="Verdana" panose="020B0604030504040204" pitchFamily="34" charset="0"/>
                <a:ea typeface="Verdana" panose="020B0604030504040204" pitchFamily="34" charset="0"/>
              </a:rPr>
              <a:t>o</a:t>
            </a:r>
            <a:r>
              <a:rPr lang="en-US" sz="2400" spc="-2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provid</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unifor</a:t>
            </a:r>
            <a:r>
              <a:rPr lang="en-US" sz="2400" dirty="0">
                <a:effectLst/>
                <a:latin typeface="Verdana" panose="020B0604030504040204" pitchFamily="34" charset="0"/>
                <a:ea typeface="Verdana" panose="020B0604030504040204" pitchFamily="34" charset="0"/>
              </a:rPr>
              <a:t>m</a:t>
            </a:r>
            <a:r>
              <a:rPr lang="en-US" sz="2400" spc="-5" dirty="0">
                <a:effectLst/>
                <a:latin typeface="Verdana" panose="020B0604030504040204" pitchFamily="34" charset="0"/>
                <a:ea typeface="Verdana" panose="020B0604030504040204" pitchFamily="34" charset="0"/>
              </a:rPr>
              <a:t> guidanc</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t</a:t>
            </a:r>
            <a:r>
              <a:rPr lang="en-US" sz="2400" dirty="0">
                <a:effectLst/>
                <a:latin typeface="Verdana" panose="020B0604030504040204" pitchFamily="34" charset="0"/>
                <a:ea typeface="Verdana" panose="020B0604030504040204" pitchFamily="34" charset="0"/>
              </a:rPr>
              <a:t>o</a:t>
            </a:r>
            <a:r>
              <a:rPr lang="en-US" sz="2400" spc="-15"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Universit</a:t>
            </a:r>
            <a:r>
              <a:rPr lang="en-US" sz="2400" dirty="0">
                <a:effectLst/>
                <a:latin typeface="Verdana" panose="020B0604030504040204" pitchFamily="34" charset="0"/>
                <a:ea typeface="Verdana" panose="020B0604030504040204" pitchFamily="34" charset="0"/>
              </a:rPr>
              <a:t>y</a:t>
            </a:r>
            <a:r>
              <a:rPr lang="en-US" sz="2400" spc="-5" dirty="0">
                <a:effectLst/>
                <a:latin typeface="Verdana" panose="020B0604030504040204" pitchFamily="34" charset="0"/>
                <a:ea typeface="Verdana" panose="020B0604030504040204" pitchFamily="34" charset="0"/>
              </a:rPr>
              <a:t> o</a:t>
            </a:r>
            <a:r>
              <a:rPr lang="en-US" sz="2400" dirty="0">
                <a:effectLst/>
                <a:latin typeface="Verdana" panose="020B0604030504040204" pitchFamily="34" charset="0"/>
                <a:ea typeface="Verdana" panose="020B0604030504040204" pitchFamily="34" charset="0"/>
              </a:rPr>
              <a:t>f </a:t>
            </a:r>
            <a:r>
              <a:rPr lang="en-US" sz="2400" spc="-5" dirty="0">
                <a:effectLst/>
                <a:latin typeface="Verdana" panose="020B0604030504040204" pitchFamily="34" charset="0"/>
                <a:ea typeface="Verdana" panose="020B0604030504040204" pitchFamily="34" charset="0"/>
              </a:rPr>
              <a:t>Chicag</a:t>
            </a:r>
            <a:r>
              <a:rPr lang="en-US" sz="2400" dirty="0">
                <a:effectLst/>
                <a:latin typeface="Verdana" panose="020B0604030504040204" pitchFamily="34" charset="0"/>
                <a:ea typeface="Verdana" panose="020B0604030504040204" pitchFamily="34" charset="0"/>
              </a:rPr>
              <a:t>o</a:t>
            </a:r>
            <a:r>
              <a:rPr lang="en-US" sz="2400" spc="-2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recharg</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operation</a:t>
            </a:r>
            <a:r>
              <a:rPr lang="en-US" sz="2400" dirty="0">
                <a:effectLst/>
                <a:latin typeface="Verdana" panose="020B0604030504040204" pitchFamily="34" charset="0"/>
                <a:ea typeface="Verdana" panose="020B0604030504040204" pitchFamily="34" charset="0"/>
              </a:rPr>
              <a:t>s</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fo</a:t>
            </a:r>
            <a:r>
              <a:rPr lang="en-US" sz="2400" dirty="0">
                <a:effectLst/>
                <a:latin typeface="Verdana" panose="020B0604030504040204" pitchFamily="34" charset="0"/>
                <a:ea typeface="Verdana" panose="020B0604030504040204" pitchFamily="34" charset="0"/>
              </a:rPr>
              <a:t>r</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calculatin</a:t>
            </a:r>
            <a:r>
              <a:rPr lang="en-US" sz="2400" dirty="0">
                <a:effectLst/>
                <a:latin typeface="Verdana" panose="020B0604030504040204" pitchFamily="34" charset="0"/>
                <a:ea typeface="Verdana" panose="020B0604030504040204" pitchFamily="34" charset="0"/>
              </a:rPr>
              <a:t>g</a:t>
            </a:r>
            <a:r>
              <a:rPr lang="en-US" sz="2400" spc="-5" dirty="0">
                <a:effectLst/>
                <a:latin typeface="Verdana" panose="020B0604030504040204" pitchFamily="34" charset="0"/>
                <a:ea typeface="Verdana" panose="020B0604030504040204" pitchFamily="34" charset="0"/>
              </a:rPr>
              <a:t> an</a:t>
            </a:r>
            <a:r>
              <a:rPr lang="en-US" sz="2400" dirty="0">
                <a:effectLst/>
                <a:latin typeface="Verdana" panose="020B0604030504040204" pitchFamily="34" charset="0"/>
                <a:ea typeface="Verdana" panose="020B0604030504040204" pitchFamily="34" charset="0"/>
              </a:rPr>
              <a:t>d</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establishin</a:t>
            </a:r>
            <a:r>
              <a:rPr lang="en-US" sz="2400" dirty="0">
                <a:effectLst/>
                <a:latin typeface="Verdana" panose="020B0604030504040204" pitchFamily="34" charset="0"/>
                <a:ea typeface="Verdana" panose="020B0604030504040204" pitchFamily="34" charset="0"/>
              </a:rPr>
              <a:t>g</a:t>
            </a:r>
            <a:r>
              <a:rPr lang="en-US" sz="2400" spc="-5" dirty="0">
                <a:effectLst/>
                <a:latin typeface="Verdana" panose="020B0604030504040204" pitchFamily="34" charset="0"/>
                <a:ea typeface="Verdana" panose="020B0604030504040204" pitchFamily="34" charset="0"/>
              </a:rPr>
              <a:t> recharg</a:t>
            </a:r>
            <a:r>
              <a:rPr lang="en-US" sz="2400" dirty="0">
                <a:effectLst/>
                <a:latin typeface="Verdana" panose="020B0604030504040204" pitchFamily="34" charset="0"/>
                <a:ea typeface="Verdana" panose="020B0604030504040204" pitchFamily="34" charset="0"/>
              </a:rPr>
              <a:t>e</a:t>
            </a:r>
            <a:r>
              <a:rPr lang="en-US" sz="2400" spc="-10" dirty="0">
                <a:effectLst/>
                <a:latin typeface="Verdana" panose="020B0604030504040204" pitchFamily="34" charset="0"/>
                <a:ea typeface="Verdana" panose="020B0604030504040204" pitchFamily="34" charset="0"/>
              </a:rPr>
              <a:t> </a:t>
            </a:r>
            <a:r>
              <a:rPr lang="en-US" sz="2400" spc="-5" dirty="0">
                <a:effectLst/>
                <a:latin typeface="Verdana" panose="020B0604030504040204" pitchFamily="34" charset="0"/>
                <a:ea typeface="Verdana" panose="020B0604030504040204" pitchFamily="34" charset="0"/>
              </a:rPr>
              <a:t>rates</a:t>
            </a:r>
            <a:r>
              <a:rPr lang="en-US" sz="2400" dirty="0">
                <a:effectLst/>
                <a:latin typeface="Verdana" panose="020B0604030504040204" pitchFamily="34" charset="0"/>
                <a:ea typeface="Verdana" panose="020B0604030504040204" pitchFamily="34" charset="0"/>
              </a:rPr>
              <a:t>.</a:t>
            </a:r>
            <a:endParaRPr lang="en-US" sz="2400" dirty="0">
              <a:latin typeface="Verdana" panose="020B0604030504040204" pitchFamily="34" charset="0"/>
              <a:ea typeface="Verdana" panose="020B0604030504040204" pitchFamily="34" charset="0"/>
            </a:endParaRPr>
          </a:p>
        </p:txBody>
      </p:sp>
      <p:pic>
        <p:nvPicPr>
          <p:cNvPr id="5" name="Graphic 4">
            <a:extLst>
              <a:ext uri="{FF2B5EF4-FFF2-40B4-BE49-F238E27FC236}">
                <a16:creationId xmlns:a16="http://schemas.microsoft.com/office/drawing/2014/main" id="{CF88EFAC-A708-08A5-6EF4-44D7A04A47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32669" y="6150114"/>
            <a:ext cx="1528482" cy="707886"/>
          </a:xfrm>
          <a:prstGeom prst="rect">
            <a:avLst/>
          </a:prstGeom>
        </p:spPr>
      </p:pic>
    </p:spTree>
    <p:extLst>
      <p:ext uri="{BB962C8B-B14F-4D97-AF65-F5344CB8AC3E}">
        <p14:creationId xmlns:p14="http://schemas.microsoft.com/office/powerpoint/2010/main" val="3824512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5AF6199-B9F0-B3FF-E7A1-6C66E9830E86}"/>
              </a:ext>
            </a:extLst>
          </p:cNvPr>
          <p:cNvSpPr>
            <a:spLocks noGrp="1"/>
          </p:cNvSpPr>
          <p:nvPr>
            <p:ph type="title"/>
          </p:nvPr>
        </p:nvSpPr>
        <p:spPr>
          <a:xfrm>
            <a:off x="643467" y="640080"/>
            <a:ext cx="3096427" cy="5613236"/>
          </a:xfrm>
        </p:spPr>
        <p:txBody>
          <a:bodyPr anchor="ctr">
            <a:normAutofit/>
          </a:bodyPr>
          <a:lstStyle/>
          <a:p>
            <a:r>
              <a:rPr lang="en-US" sz="3400" dirty="0">
                <a:solidFill>
                  <a:srgbClr val="FFFFFF"/>
                </a:solidFill>
                <a:latin typeface="Verdana" panose="020B0604030504040204" pitchFamily="34" charset="0"/>
                <a:ea typeface="Verdana" panose="020B0604030504040204" pitchFamily="34" charset="0"/>
              </a:rPr>
              <a:t>Basic Rate Calculation Methodology</a:t>
            </a:r>
          </a:p>
        </p:txBody>
      </p:sp>
      <p:graphicFrame>
        <p:nvGraphicFramePr>
          <p:cNvPr id="19" name="Content Placeholder 18">
            <a:extLst>
              <a:ext uri="{FF2B5EF4-FFF2-40B4-BE49-F238E27FC236}">
                <a16:creationId xmlns:a16="http://schemas.microsoft.com/office/drawing/2014/main" id="{4A20C4A4-BB00-BBD1-63E2-51903610E746}"/>
              </a:ext>
            </a:extLst>
          </p:cNvPr>
          <p:cNvGraphicFramePr>
            <a:graphicFrameLocks noGrp="1"/>
          </p:cNvGraphicFramePr>
          <p:nvPr>
            <p:ph idx="1"/>
            <p:extLst>
              <p:ext uri="{D42A27DB-BD31-4B8C-83A1-F6EECF244321}">
                <p14:modId xmlns:p14="http://schemas.microsoft.com/office/powerpoint/2010/main" val="2724238884"/>
              </p:ext>
            </p:extLst>
          </p:nvPr>
        </p:nvGraphicFramePr>
        <p:xfrm>
          <a:off x="4408368" y="3429000"/>
          <a:ext cx="7310017" cy="2971801"/>
        </p:xfrm>
        <a:graphic>
          <a:graphicData uri="http://schemas.openxmlformats.org/drawingml/2006/table">
            <a:tbl>
              <a:tblPr/>
              <a:tblGrid>
                <a:gridCol w="5936404">
                  <a:extLst>
                    <a:ext uri="{9D8B030D-6E8A-4147-A177-3AD203B41FA5}">
                      <a16:colId xmlns:a16="http://schemas.microsoft.com/office/drawing/2014/main" val="1032951571"/>
                    </a:ext>
                  </a:extLst>
                </a:gridCol>
                <a:gridCol w="1373613">
                  <a:extLst>
                    <a:ext uri="{9D8B030D-6E8A-4147-A177-3AD203B41FA5}">
                      <a16:colId xmlns:a16="http://schemas.microsoft.com/office/drawing/2014/main" val="2459650763"/>
                    </a:ext>
                  </a:extLst>
                </a:gridCol>
              </a:tblGrid>
              <a:tr h="424543">
                <a:tc>
                  <a:txBody>
                    <a:bodyPr/>
                    <a:lstStyle/>
                    <a:p>
                      <a:pPr algn="l" fontAlgn="b"/>
                      <a:r>
                        <a:rPr lang="en-US" sz="1400" b="0" i="0" u="none" strike="noStrike">
                          <a:solidFill>
                            <a:srgbClr val="000000"/>
                          </a:solidFill>
                          <a:effectLst/>
                          <a:latin typeface="Verdana" panose="020B0604030504040204" pitchFamily="34" charset="0"/>
                        </a:rPr>
                        <a:t>Salary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Verdana" panose="020B0604030504040204" pitchFamily="34" charset="0"/>
                        </a:rPr>
                        <a:t>$8,000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1279065"/>
                  </a:ext>
                </a:extLst>
              </a:tr>
              <a:tr h="424543">
                <a:tc>
                  <a:txBody>
                    <a:bodyPr/>
                    <a:lstStyle/>
                    <a:p>
                      <a:pPr algn="l" fontAlgn="b"/>
                      <a:r>
                        <a:rPr lang="en-US" sz="1400" b="0" i="0" u="none" strike="noStrike">
                          <a:solidFill>
                            <a:srgbClr val="000000"/>
                          </a:solidFill>
                          <a:effectLst/>
                          <a:latin typeface="Verdana" panose="020B0604030504040204" pitchFamily="34" charset="0"/>
                        </a:rPr>
                        <a:t>Benefits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Verdana" panose="020B0604030504040204" pitchFamily="34" charset="0"/>
                        </a:rPr>
                        <a:t>$2,400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187547"/>
                  </a:ext>
                </a:extLst>
              </a:tr>
              <a:tr h="424543">
                <a:tc>
                  <a:txBody>
                    <a:bodyPr/>
                    <a:lstStyle/>
                    <a:p>
                      <a:pPr algn="l" fontAlgn="b"/>
                      <a:r>
                        <a:rPr lang="en-US" sz="1400" b="0" i="0" u="none" strike="noStrike" dirty="0">
                          <a:solidFill>
                            <a:srgbClr val="000000"/>
                          </a:solidFill>
                          <a:effectLst/>
                          <a:latin typeface="Verdana" panose="020B0604030504040204" pitchFamily="34" charset="0"/>
                        </a:rPr>
                        <a:t>Non-Labor Expense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Verdana" panose="020B060403050404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76970"/>
                  </a:ext>
                </a:extLst>
              </a:tr>
              <a:tr h="424543">
                <a:tc>
                  <a:txBody>
                    <a:bodyPr/>
                    <a:lstStyle/>
                    <a:p>
                      <a:pPr algn="l" fontAlgn="b"/>
                      <a:r>
                        <a:rPr lang="en-US" sz="1400" b="0" i="0" u="none" strike="noStrike">
                          <a:solidFill>
                            <a:srgbClr val="000000"/>
                          </a:solidFill>
                          <a:effectLst/>
                          <a:latin typeface="Verdana" panose="020B0604030504040204" pitchFamily="34" charset="0"/>
                        </a:rPr>
                        <a:t>Equipment Depreciation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Verdana" panose="020B0604030504040204" pitchFamily="34" charset="0"/>
                        </a:rPr>
                        <a:t>$3,125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3380478"/>
                  </a:ext>
                </a:extLst>
              </a:tr>
              <a:tr h="424543">
                <a:tc>
                  <a:txBody>
                    <a:bodyPr/>
                    <a:lstStyle/>
                    <a:p>
                      <a:pPr algn="l" fontAlgn="b"/>
                      <a:r>
                        <a:rPr lang="en-US" sz="1400" b="1" i="0" u="none" strike="noStrike">
                          <a:solidFill>
                            <a:srgbClr val="000000"/>
                          </a:solidFill>
                          <a:effectLst/>
                          <a:latin typeface="Verdana" panose="020B0604030504040204" pitchFamily="34" charset="0"/>
                        </a:rPr>
                        <a:t>Total Cost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Verdana" panose="020B0604030504040204" pitchFamily="34" charset="0"/>
                        </a:rPr>
                        <a:t>$23,525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4971958"/>
                  </a:ext>
                </a:extLst>
              </a:tr>
              <a:tr h="424543">
                <a:tc>
                  <a:txBody>
                    <a:bodyPr/>
                    <a:lstStyle/>
                    <a:p>
                      <a:pPr algn="l" fontAlgn="b"/>
                      <a:r>
                        <a:rPr lang="en-US" sz="1400" b="1" i="0" u="none" strike="noStrike">
                          <a:solidFill>
                            <a:srgbClr val="000000"/>
                          </a:solidFill>
                          <a:effectLst/>
                          <a:latin typeface="Verdana" panose="020B0604030504040204" pitchFamily="34" charset="0"/>
                        </a:rPr>
                        <a:t>Projected Usage(# of hours)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Verdana" panose="020B0604030504040204" pitchFamily="34" charset="0"/>
                        </a:rPr>
                        <a:t>500</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1573140"/>
                  </a:ext>
                </a:extLst>
              </a:tr>
              <a:tr h="424543">
                <a:tc>
                  <a:txBody>
                    <a:bodyPr/>
                    <a:lstStyle/>
                    <a:p>
                      <a:pPr algn="l" fontAlgn="b"/>
                      <a:r>
                        <a:rPr lang="en-US" sz="1400" b="1" i="0" u="none" strike="noStrike">
                          <a:solidFill>
                            <a:srgbClr val="000000"/>
                          </a:solidFill>
                          <a:effectLst/>
                          <a:latin typeface="Verdana" panose="020B0604030504040204" pitchFamily="34" charset="0"/>
                        </a:rPr>
                        <a:t>Calculated Recharge Rate per Hour</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Verdana" panose="020B0604030504040204" pitchFamily="34" charset="0"/>
                        </a:rPr>
                        <a:t>$47.05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0103729"/>
                  </a:ext>
                </a:extLst>
              </a:tr>
            </a:tbl>
          </a:graphicData>
        </a:graphic>
      </p:graphicFrame>
      <p:pic>
        <p:nvPicPr>
          <p:cNvPr id="11" name="Content Placeholder 10">
            <a:extLst>
              <a:ext uri="{FF2B5EF4-FFF2-40B4-BE49-F238E27FC236}">
                <a16:creationId xmlns:a16="http://schemas.microsoft.com/office/drawing/2014/main" id="{E83F8179-1C92-D856-F4EF-8105EE6D9337}"/>
              </a:ext>
            </a:extLst>
          </p:cNvPr>
          <p:cNvPicPr>
            <a:picLocks noChangeAspect="1"/>
          </p:cNvPicPr>
          <p:nvPr/>
        </p:nvPicPr>
        <p:blipFill>
          <a:blip r:embed="rId2"/>
          <a:stretch>
            <a:fillRect/>
          </a:stretch>
        </p:blipFill>
        <p:spPr>
          <a:xfrm>
            <a:off x="4408370" y="309490"/>
            <a:ext cx="7310017" cy="2658794"/>
          </a:xfrm>
          <a:prstGeom prst="rect">
            <a:avLst/>
          </a:prstGeom>
        </p:spPr>
      </p:pic>
      <p:pic>
        <p:nvPicPr>
          <p:cNvPr id="20" name="Graphic 19">
            <a:extLst>
              <a:ext uri="{FF2B5EF4-FFF2-40B4-BE49-F238E27FC236}">
                <a16:creationId xmlns:a16="http://schemas.microsoft.com/office/drawing/2014/main" id="{9320F245-A9CF-A967-FC7D-0DE79408CB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63518" y="6400801"/>
            <a:ext cx="1528482" cy="413264"/>
          </a:xfrm>
          <a:prstGeom prst="rect">
            <a:avLst/>
          </a:prstGeom>
        </p:spPr>
      </p:pic>
    </p:spTree>
    <p:extLst>
      <p:ext uri="{BB962C8B-B14F-4D97-AF65-F5344CB8AC3E}">
        <p14:creationId xmlns:p14="http://schemas.microsoft.com/office/powerpoint/2010/main" val="2579451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26F7CA-04B5-7E2A-8935-1B35AB2C1CF7}"/>
              </a:ext>
            </a:extLst>
          </p:cNvPr>
          <p:cNvSpPr>
            <a:spLocks noGrp="1"/>
          </p:cNvSpPr>
          <p:nvPr>
            <p:ph type="title"/>
          </p:nvPr>
        </p:nvSpPr>
        <p:spPr/>
        <p:txBody>
          <a:bodyPr>
            <a:normAutofit/>
          </a:bodyPr>
          <a:lstStyle/>
          <a:p>
            <a:r>
              <a:rPr lang="en-US" sz="3200" dirty="0">
                <a:solidFill>
                  <a:srgbClr val="800000"/>
                </a:solidFill>
                <a:latin typeface="Verdana" panose="020B0604030504040204" pitchFamily="34" charset="0"/>
                <a:ea typeface="Verdana" panose="020B0604030504040204" pitchFamily="34" charset="0"/>
              </a:rPr>
              <a:t>There are two basic types of rates that a recharge unit uses to generate revenue:</a:t>
            </a:r>
          </a:p>
        </p:txBody>
      </p:sp>
      <p:sp>
        <p:nvSpPr>
          <p:cNvPr id="5" name="Text Placeholder 4">
            <a:extLst>
              <a:ext uri="{FF2B5EF4-FFF2-40B4-BE49-F238E27FC236}">
                <a16:creationId xmlns:a16="http://schemas.microsoft.com/office/drawing/2014/main" id="{A4EBE538-2E4D-A854-001B-9E5730086AC7}"/>
              </a:ext>
            </a:extLst>
          </p:cNvPr>
          <p:cNvSpPr>
            <a:spLocks noGrp="1"/>
          </p:cNvSpPr>
          <p:nvPr>
            <p:ph type="body" idx="1"/>
          </p:nvPr>
        </p:nvSpPr>
        <p:spPr/>
        <p:txBody>
          <a:bodyPr>
            <a:normAutofit/>
          </a:bodyPr>
          <a:lstStyle/>
          <a:p>
            <a:pPr algn="ctr"/>
            <a:r>
              <a:rPr lang="en-US" dirty="0">
                <a:solidFill>
                  <a:srgbClr val="800000"/>
                </a:solidFill>
                <a:latin typeface="Verdana" panose="020B0604030504040204" pitchFamily="34" charset="0"/>
                <a:ea typeface="Verdana" panose="020B0604030504040204" pitchFamily="34" charset="0"/>
              </a:rPr>
              <a:t>Internal</a:t>
            </a:r>
          </a:p>
        </p:txBody>
      </p:sp>
      <p:sp>
        <p:nvSpPr>
          <p:cNvPr id="6" name="Content Placeholder 5">
            <a:extLst>
              <a:ext uri="{FF2B5EF4-FFF2-40B4-BE49-F238E27FC236}">
                <a16:creationId xmlns:a16="http://schemas.microsoft.com/office/drawing/2014/main" id="{ECE3E345-C4A9-809B-6CA1-ABE0A3700D23}"/>
              </a:ext>
            </a:extLst>
          </p:cNvPr>
          <p:cNvSpPr>
            <a:spLocks noGrp="1"/>
          </p:cNvSpPr>
          <p:nvPr>
            <p:ph sz="half" idx="2"/>
          </p:nvPr>
        </p:nvSpPr>
        <p:spPr/>
        <p:txBody>
          <a:bodyPr>
            <a:normAutofit/>
          </a:bodyPr>
          <a:lstStyle/>
          <a:p>
            <a:r>
              <a:rPr lang="en-US" sz="2200" dirty="0">
                <a:latin typeface="Verdana" panose="020B0604030504040204" pitchFamily="34" charset="0"/>
                <a:ea typeface="Verdana" panose="020B0604030504040204" pitchFamily="34" charset="0"/>
              </a:rPr>
              <a:t>Internal users must be billed at the same approved rate for the same level of services or goods purchased.</a:t>
            </a:r>
          </a:p>
          <a:p>
            <a:r>
              <a:rPr lang="en-US" sz="2200" dirty="0">
                <a:latin typeface="Verdana" panose="020B0604030504040204" pitchFamily="34" charset="0"/>
                <a:ea typeface="Verdana" panose="020B0604030504040204" pitchFamily="34" charset="0"/>
              </a:rPr>
              <a:t>Internal rates may be equal to or less than the calculated rate.</a:t>
            </a:r>
          </a:p>
          <a:p>
            <a:r>
              <a:rPr lang="en-US" sz="2200" dirty="0">
                <a:latin typeface="Verdana" panose="020B0604030504040204" pitchFamily="34" charset="0"/>
                <a:ea typeface="Verdana" panose="020B0604030504040204" pitchFamily="34" charset="0"/>
              </a:rPr>
              <a:t>Internal users </a:t>
            </a:r>
            <a:r>
              <a:rPr lang="en-US" sz="2200" u="sng" dirty="0">
                <a:latin typeface="Verdana" panose="020B0604030504040204" pitchFamily="34" charset="0"/>
                <a:ea typeface="Verdana" panose="020B0604030504040204" pitchFamily="34" charset="0"/>
              </a:rPr>
              <a:t>may not </a:t>
            </a:r>
            <a:r>
              <a:rPr lang="en-US" sz="2200" dirty="0">
                <a:latin typeface="Verdana" panose="020B0604030504040204" pitchFamily="34" charset="0"/>
                <a:ea typeface="Verdana" panose="020B0604030504040204" pitchFamily="34" charset="0"/>
              </a:rPr>
              <a:t>be charged a rate higher than the calculated rate. </a:t>
            </a:r>
          </a:p>
        </p:txBody>
      </p:sp>
      <p:sp>
        <p:nvSpPr>
          <p:cNvPr id="7" name="Text Placeholder 6">
            <a:extLst>
              <a:ext uri="{FF2B5EF4-FFF2-40B4-BE49-F238E27FC236}">
                <a16:creationId xmlns:a16="http://schemas.microsoft.com/office/drawing/2014/main" id="{C0171165-9262-01CD-9CD8-349761C5AF7D}"/>
              </a:ext>
            </a:extLst>
          </p:cNvPr>
          <p:cNvSpPr>
            <a:spLocks noGrp="1"/>
          </p:cNvSpPr>
          <p:nvPr>
            <p:ph type="body" sz="quarter" idx="3"/>
          </p:nvPr>
        </p:nvSpPr>
        <p:spPr/>
        <p:txBody>
          <a:bodyPr/>
          <a:lstStyle/>
          <a:p>
            <a:pPr algn="ctr"/>
            <a:r>
              <a:rPr lang="en-US" dirty="0">
                <a:solidFill>
                  <a:srgbClr val="800000"/>
                </a:solidFill>
                <a:latin typeface="Verdana" panose="020B0604030504040204" pitchFamily="34" charset="0"/>
                <a:ea typeface="Verdana" panose="020B0604030504040204" pitchFamily="34" charset="0"/>
              </a:rPr>
              <a:t>External</a:t>
            </a:r>
          </a:p>
        </p:txBody>
      </p:sp>
      <p:sp>
        <p:nvSpPr>
          <p:cNvPr id="8" name="Content Placeholder 7">
            <a:extLst>
              <a:ext uri="{FF2B5EF4-FFF2-40B4-BE49-F238E27FC236}">
                <a16:creationId xmlns:a16="http://schemas.microsoft.com/office/drawing/2014/main" id="{8F4B548D-0ADD-F25C-0C1C-B2C1E3509E21}"/>
              </a:ext>
            </a:extLst>
          </p:cNvPr>
          <p:cNvSpPr>
            <a:spLocks noGrp="1"/>
          </p:cNvSpPr>
          <p:nvPr>
            <p:ph sz="quarter" idx="4"/>
          </p:nvPr>
        </p:nvSpPr>
        <p:spPr/>
        <p:txBody>
          <a:bodyPr>
            <a:normAutofit/>
          </a:bodyPr>
          <a:lstStyle/>
          <a:p>
            <a:r>
              <a:rPr lang="en-US" sz="2200" dirty="0">
                <a:latin typeface="Verdana" panose="020B0604030504040204" pitchFamily="34" charset="0"/>
                <a:ea typeface="Verdana" panose="020B0604030504040204" pitchFamily="34" charset="0"/>
              </a:rPr>
              <a:t>External users may be charged different rates.</a:t>
            </a:r>
          </a:p>
          <a:p>
            <a:r>
              <a:rPr lang="en-US" sz="2200" dirty="0">
                <a:latin typeface="Verdana" panose="020B0604030504040204" pitchFamily="34" charset="0"/>
                <a:ea typeface="Verdana" panose="020B0604030504040204" pitchFamily="34" charset="0"/>
              </a:rPr>
              <a:t>External rates can be set higher than the calculated rate.</a:t>
            </a:r>
          </a:p>
          <a:p>
            <a:r>
              <a:rPr lang="en-US" sz="2200" dirty="0">
                <a:latin typeface="Verdana" panose="020B0604030504040204" pitchFamily="34" charset="0"/>
                <a:ea typeface="Verdana" panose="020B0604030504040204" pitchFamily="34" charset="0"/>
              </a:rPr>
              <a:t>External rates should be set lower than market rates to avoid competition with local businesses providing similar services.  </a:t>
            </a:r>
          </a:p>
        </p:txBody>
      </p:sp>
      <p:pic>
        <p:nvPicPr>
          <p:cNvPr id="9" name="Graphic 8">
            <a:extLst>
              <a:ext uri="{FF2B5EF4-FFF2-40B4-BE49-F238E27FC236}">
                <a16:creationId xmlns:a16="http://schemas.microsoft.com/office/drawing/2014/main" id="{5B5CAA78-8ABC-4AE0-652E-A067CF52EE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87971" y="6150114"/>
            <a:ext cx="1528482" cy="707886"/>
          </a:xfrm>
          <a:prstGeom prst="rect">
            <a:avLst/>
          </a:prstGeom>
        </p:spPr>
      </p:pic>
    </p:spTree>
    <p:extLst>
      <p:ext uri="{BB962C8B-B14F-4D97-AF65-F5344CB8AC3E}">
        <p14:creationId xmlns:p14="http://schemas.microsoft.com/office/powerpoint/2010/main" val="768377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EC215-7B03-980E-92B9-03E798F40B44}"/>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Recharge User Types</a:t>
            </a:r>
          </a:p>
        </p:txBody>
      </p:sp>
      <p:sp>
        <p:nvSpPr>
          <p:cNvPr id="3" name="Content Placeholder 2">
            <a:extLst>
              <a:ext uri="{FF2B5EF4-FFF2-40B4-BE49-F238E27FC236}">
                <a16:creationId xmlns:a16="http://schemas.microsoft.com/office/drawing/2014/main" id="{EED5EEDD-7109-DD33-7DE3-287CE7A1E61F}"/>
              </a:ext>
            </a:extLst>
          </p:cNvPr>
          <p:cNvSpPr>
            <a:spLocks noGrp="1"/>
          </p:cNvSpPr>
          <p:nvPr>
            <p:ph idx="1"/>
          </p:nvPr>
        </p:nvSpPr>
        <p:spPr>
          <a:xfrm>
            <a:off x="838199" y="1690688"/>
            <a:ext cx="10726271" cy="4486275"/>
          </a:xfrm>
        </p:spPr>
        <p:txBody>
          <a:bodyPr>
            <a:normAutofit fontScale="92500" lnSpcReduction="20000"/>
          </a:bodyPr>
          <a:lstStyle/>
          <a:p>
            <a:endParaRPr lang="en-US" sz="2200" u="sng" dirty="0">
              <a:latin typeface="Verdana" panose="020B0604030504040204" pitchFamily="34" charset="0"/>
              <a:ea typeface="Verdana" panose="020B0604030504040204" pitchFamily="34" charset="0"/>
            </a:endParaRPr>
          </a:p>
          <a:p>
            <a:r>
              <a:rPr lang="en-US" sz="2100" b="1" u="sng" dirty="0">
                <a:latin typeface="Verdana" panose="020B0604030504040204" pitchFamily="34" charset="0"/>
                <a:ea typeface="Verdana" panose="020B0604030504040204" pitchFamily="34" charset="0"/>
              </a:rPr>
              <a:t>Internal UChicago Users</a:t>
            </a:r>
            <a:r>
              <a:rPr lang="en-US" sz="2100" b="1" dirty="0">
                <a:latin typeface="Verdana" panose="020B0604030504040204" pitchFamily="34" charset="0"/>
                <a:ea typeface="Verdana" panose="020B0604030504040204" pitchFamily="34" charset="0"/>
              </a:rPr>
              <a:t> </a:t>
            </a:r>
            <a:r>
              <a:rPr lang="en-US" sz="2100" dirty="0">
                <a:latin typeface="Verdana" panose="020B0604030504040204" pitchFamily="34" charset="0"/>
                <a:ea typeface="Verdana" panose="020B0604030504040204" pitchFamily="34" charset="0"/>
              </a:rPr>
              <a:t>- </a:t>
            </a:r>
            <a:r>
              <a:rPr lang="en-US" sz="2100" dirty="0">
                <a:effectLst/>
                <a:latin typeface="Verdana" panose="020B0604030504040204" pitchFamily="34" charset="0"/>
                <a:ea typeface="Calibri" panose="020F0502020204030204" pitchFamily="34" charset="0"/>
                <a:cs typeface="Calibri" panose="020F0502020204030204" pitchFamily="34" charset="0"/>
              </a:rPr>
              <a:t>This group of users would be academic and staff employees of the University of Chicago that are purchasing recharge services for work done on behalf of the University and have a University funding source/account number. </a:t>
            </a:r>
          </a:p>
          <a:p>
            <a:r>
              <a:rPr lang="en-US" sz="2100" b="1" u="sng" dirty="0">
                <a:latin typeface="Verdana" panose="020B0604030504040204" pitchFamily="34" charset="0"/>
                <a:ea typeface="Verdana" panose="020B0604030504040204" pitchFamily="34" charset="0"/>
                <a:cs typeface="Calibri" panose="020F0502020204030204" pitchFamily="34" charset="0"/>
              </a:rPr>
              <a:t>External Academic Affiliated Users(Internal Rate)</a:t>
            </a:r>
            <a:r>
              <a:rPr lang="en-US" sz="2100" b="1" dirty="0">
                <a:latin typeface="Verdana" panose="020B0604030504040204" pitchFamily="34" charset="0"/>
                <a:ea typeface="Verdana" panose="020B0604030504040204" pitchFamily="34" charset="0"/>
                <a:cs typeface="Calibri" panose="020F0502020204030204" pitchFamily="34" charset="0"/>
              </a:rPr>
              <a:t> </a:t>
            </a:r>
            <a:r>
              <a:rPr lang="en-US" sz="2100" dirty="0">
                <a:latin typeface="Verdana" panose="020B0604030504040204" pitchFamily="34" charset="0"/>
                <a:ea typeface="Verdana" panose="020B0604030504040204" pitchFamily="34" charset="0"/>
                <a:cs typeface="Calibri" panose="020F0502020204030204" pitchFamily="34" charset="0"/>
              </a:rPr>
              <a:t>- </a:t>
            </a:r>
            <a:r>
              <a:rPr lang="en-US" sz="2100" dirty="0">
                <a:effectLst/>
                <a:latin typeface="Verdana" panose="020B0604030504040204" pitchFamily="34" charset="0"/>
                <a:ea typeface="Calibri" panose="020F0502020204030204" pitchFamily="34" charset="0"/>
              </a:rPr>
              <a:t>This group of users would be users that are not purchasing recharge services as employees of the University of Chicago or on behalf of the University but are affiliated with the University in some way and would be ch</a:t>
            </a:r>
            <a:r>
              <a:rPr lang="en-US" sz="2100" dirty="0">
                <a:latin typeface="Verdana" panose="020B0604030504040204" pitchFamily="34" charset="0"/>
                <a:ea typeface="Calibri" panose="020F0502020204030204" pitchFamily="34" charset="0"/>
              </a:rPr>
              <a:t>arged the internal rate</a:t>
            </a:r>
            <a:r>
              <a:rPr lang="en-US" sz="2100" dirty="0">
                <a:effectLst/>
                <a:latin typeface="Verdana" panose="020B0604030504040204" pitchFamily="34" charset="0"/>
                <a:ea typeface="Calibri" panose="020F0502020204030204" pitchFamily="34" charset="0"/>
              </a:rPr>
              <a:t>.</a:t>
            </a:r>
          </a:p>
          <a:p>
            <a:r>
              <a:rPr lang="en-US" sz="2100" b="1" u="sng" dirty="0">
                <a:latin typeface="Verdana" panose="020B0604030504040204" pitchFamily="34" charset="0"/>
                <a:ea typeface="Calibri" panose="020F0502020204030204" pitchFamily="34" charset="0"/>
              </a:rPr>
              <a:t>External Academic Non-Affiliated Users </a:t>
            </a:r>
            <a:r>
              <a:rPr lang="en-US" sz="2100" dirty="0">
                <a:latin typeface="Verdana" panose="020B0604030504040204" pitchFamily="34" charset="0"/>
                <a:ea typeface="Calibri" panose="020F0502020204030204" pitchFamily="34" charset="0"/>
              </a:rPr>
              <a:t>- </a:t>
            </a:r>
            <a:r>
              <a:rPr lang="en-US" sz="2100" dirty="0">
                <a:effectLst/>
                <a:latin typeface="Verdana" panose="020B0604030504040204" pitchFamily="34" charset="0"/>
                <a:ea typeface="Calibri" panose="020F0502020204030204" pitchFamily="34" charset="0"/>
              </a:rPr>
              <a:t>This group of users would be users that are not purchasing recharge services as employees of the University of Chicago or on behalf of the University. They are academic users but are not affiliated with the University and would receive the appropriate external rate. </a:t>
            </a:r>
            <a:endParaRPr lang="en-US" sz="2100" dirty="0">
              <a:effectLst/>
              <a:latin typeface="Calibri" panose="020F0502020204030204" pitchFamily="34" charset="0"/>
              <a:ea typeface="Calibri" panose="020F0502020204030204" pitchFamily="34" charset="0"/>
            </a:endParaRPr>
          </a:p>
          <a:p>
            <a:r>
              <a:rPr lang="en-US" sz="2100" b="1" u="sng" dirty="0">
                <a:effectLst/>
                <a:latin typeface="Verdana" panose="020B0604030504040204" pitchFamily="34" charset="0"/>
                <a:ea typeface="Calibri" panose="020F0502020204030204" pitchFamily="34" charset="0"/>
              </a:rPr>
              <a:t>External Commercial &amp; Other Users</a:t>
            </a:r>
            <a:r>
              <a:rPr lang="en-US" sz="2100" b="1" dirty="0">
                <a:effectLst/>
                <a:latin typeface="Verdana" panose="020B0604030504040204" pitchFamily="34" charset="0"/>
                <a:ea typeface="Calibri" panose="020F0502020204030204" pitchFamily="34" charset="0"/>
              </a:rPr>
              <a:t> </a:t>
            </a:r>
            <a:r>
              <a:rPr lang="en-US" sz="2100" dirty="0">
                <a:effectLst/>
                <a:latin typeface="Verdana" panose="020B0604030504040204" pitchFamily="34" charset="0"/>
                <a:ea typeface="Calibri" panose="020F0502020204030204" pitchFamily="34" charset="0"/>
              </a:rPr>
              <a:t>- This group of users would be users that are not purchasing recharge services as employees of the University of Chicago or on behalf of the University. These are non-academic commercial/other users that would generally be charged a higher external rate. </a:t>
            </a:r>
            <a:endParaRPr lang="en-US" sz="2100" dirty="0">
              <a:effectLst/>
              <a:latin typeface="Calibri" panose="020F0502020204030204" pitchFamily="34" charset="0"/>
              <a:ea typeface="Calibri" panose="020F0502020204030204" pitchFamily="34" charset="0"/>
            </a:endParaRPr>
          </a:p>
          <a:p>
            <a:endParaRPr lang="en-US" sz="2200" dirty="0">
              <a:effectLst/>
              <a:latin typeface="Verdana" panose="020B0604030504040204" pitchFamily="34" charset="0"/>
              <a:ea typeface="Calibri" panose="020F0502020204030204" pitchFamily="34" charset="0"/>
            </a:endParaRPr>
          </a:p>
          <a:p>
            <a:endParaRPr lang="en-US" sz="2200" dirty="0">
              <a:effectLst/>
              <a:latin typeface="Calibri" panose="020F0502020204030204" pitchFamily="34" charset="0"/>
              <a:ea typeface="Calibri" panose="020F0502020204030204" pitchFamily="34" charset="0"/>
            </a:endParaRPr>
          </a:p>
          <a:p>
            <a:endParaRPr lang="en-US" sz="2200" dirty="0">
              <a:latin typeface="Verdana" panose="020B0604030504040204" pitchFamily="34" charset="0"/>
              <a:ea typeface="Verdana" panose="020B0604030504040204" pitchFamily="34" charset="0"/>
            </a:endParaRPr>
          </a:p>
        </p:txBody>
      </p:sp>
      <p:pic>
        <p:nvPicPr>
          <p:cNvPr id="4" name="Graphic 3">
            <a:extLst>
              <a:ext uri="{FF2B5EF4-FFF2-40B4-BE49-F238E27FC236}">
                <a16:creationId xmlns:a16="http://schemas.microsoft.com/office/drawing/2014/main" id="{54609CB1-C289-9C59-F8E8-8989552C41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89559" y="6176963"/>
            <a:ext cx="1528482" cy="707886"/>
          </a:xfrm>
          <a:prstGeom prst="rect">
            <a:avLst/>
          </a:prstGeom>
        </p:spPr>
      </p:pic>
    </p:spTree>
    <p:extLst>
      <p:ext uri="{BB962C8B-B14F-4D97-AF65-F5344CB8AC3E}">
        <p14:creationId xmlns:p14="http://schemas.microsoft.com/office/powerpoint/2010/main" val="3172054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417D2-4DD3-C922-E705-2371AC70D5E2}"/>
              </a:ext>
            </a:extLst>
          </p:cNvPr>
          <p:cNvSpPr>
            <a:spLocks noGrp="1"/>
          </p:cNvSpPr>
          <p:nvPr>
            <p:ph type="title"/>
          </p:nvPr>
        </p:nvSpPr>
        <p:spPr>
          <a:xfrm>
            <a:off x="838200" y="123078"/>
            <a:ext cx="10515600" cy="952687"/>
          </a:xfrm>
        </p:spPr>
        <p:txBody>
          <a:bodyPr>
            <a:normAutofit/>
          </a:bodyPr>
          <a:lstStyle/>
          <a:p>
            <a:r>
              <a:rPr lang="en-US" sz="4000" dirty="0">
                <a:solidFill>
                  <a:srgbClr val="800000"/>
                </a:solidFill>
                <a:latin typeface="Verdana" panose="020B0604030504040204" pitchFamily="34" charset="0"/>
                <a:ea typeface="Verdana" panose="020B0604030504040204" pitchFamily="34" charset="0"/>
              </a:rPr>
              <a:t>Rate Template Components</a:t>
            </a:r>
          </a:p>
        </p:txBody>
      </p:sp>
      <p:sp>
        <p:nvSpPr>
          <p:cNvPr id="5" name="Content Placeholder 4">
            <a:extLst>
              <a:ext uri="{FF2B5EF4-FFF2-40B4-BE49-F238E27FC236}">
                <a16:creationId xmlns:a16="http://schemas.microsoft.com/office/drawing/2014/main" id="{8FD7866E-9C58-176E-C032-0E5DA022ED2F}"/>
              </a:ext>
            </a:extLst>
          </p:cNvPr>
          <p:cNvSpPr>
            <a:spLocks noGrp="1"/>
          </p:cNvSpPr>
          <p:nvPr>
            <p:ph sz="half" idx="1"/>
          </p:nvPr>
        </p:nvSpPr>
        <p:spPr>
          <a:xfrm>
            <a:off x="838200" y="2232211"/>
            <a:ext cx="5181600" cy="3944751"/>
          </a:xfrm>
          <a:ln w="25400">
            <a:solidFill>
              <a:srgbClr val="800000"/>
            </a:solidFill>
          </a:ln>
        </p:spPr>
        <p:txBody>
          <a:bodyPr>
            <a:normAutofit/>
          </a:bodyPr>
          <a:lstStyle/>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General Information</a:t>
            </a:r>
          </a:p>
          <a:p>
            <a:r>
              <a:rPr lang="en-US" sz="2400" dirty="0">
                <a:latin typeface="Verdana" panose="020B0604030504040204" pitchFamily="34" charset="0"/>
                <a:ea typeface="Verdana" panose="020B0604030504040204" pitchFamily="34" charset="0"/>
              </a:rPr>
              <a:t>Description of Services</a:t>
            </a:r>
          </a:p>
          <a:p>
            <a:r>
              <a:rPr lang="en-US" sz="2400" dirty="0">
                <a:latin typeface="Verdana" panose="020B0604030504040204" pitchFamily="34" charset="0"/>
                <a:ea typeface="Verdana" panose="020B0604030504040204" pitchFamily="34" charset="0"/>
              </a:rPr>
              <a:t>Usage</a:t>
            </a:r>
          </a:p>
          <a:p>
            <a:r>
              <a:rPr lang="en-US" sz="2400" dirty="0">
                <a:latin typeface="Verdana" panose="020B0604030504040204" pitchFamily="34" charset="0"/>
                <a:ea typeface="Verdana" panose="020B0604030504040204" pitchFamily="34" charset="0"/>
              </a:rPr>
              <a:t>Effort &amp; Service Allocations</a:t>
            </a:r>
          </a:p>
          <a:p>
            <a:r>
              <a:rPr lang="en-US" sz="2400" dirty="0">
                <a:latin typeface="Verdana" panose="020B0604030504040204" pitchFamily="34" charset="0"/>
                <a:ea typeface="Verdana" panose="020B0604030504040204" pitchFamily="34" charset="0"/>
              </a:rPr>
              <a:t>Effort Billable Hours</a:t>
            </a:r>
          </a:p>
          <a:p>
            <a:r>
              <a:rPr lang="en-US" sz="2400" dirty="0">
                <a:latin typeface="Verdana" panose="020B0604030504040204" pitchFamily="34" charset="0"/>
                <a:ea typeface="Verdana" panose="020B0604030504040204" pitchFamily="34" charset="0"/>
              </a:rPr>
              <a:t>Salary &amp; Fringe Benefit Expenses</a:t>
            </a:r>
          </a:p>
          <a:p>
            <a:endParaRPr lang="en-US" sz="2400" dirty="0">
              <a:latin typeface="Verdana" panose="020B0604030504040204" pitchFamily="34" charset="0"/>
              <a:ea typeface="Verdana" panose="020B0604030504040204" pitchFamily="34" charset="0"/>
            </a:endParaRPr>
          </a:p>
        </p:txBody>
      </p:sp>
      <p:sp>
        <p:nvSpPr>
          <p:cNvPr id="6" name="Content Placeholder 5">
            <a:extLst>
              <a:ext uri="{FF2B5EF4-FFF2-40B4-BE49-F238E27FC236}">
                <a16:creationId xmlns:a16="http://schemas.microsoft.com/office/drawing/2014/main" id="{0C50CC0D-B2FC-616C-316C-1A8C4D56E3BA}"/>
              </a:ext>
            </a:extLst>
          </p:cNvPr>
          <p:cNvSpPr>
            <a:spLocks noGrp="1"/>
          </p:cNvSpPr>
          <p:nvPr>
            <p:ph sz="half" idx="2"/>
          </p:nvPr>
        </p:nvSpPr>
        <p:spPr>
          <a:xfrm>
            <a:off x="6172200" y="2232211"/>
            <a:ext cx="5181600" cy="3944752"/>
          </a:xfrm>
          <a:ln w="25400">
            <a:solidFill>
              <a:srgbClr val="800000"/>
            </a:solidFill>
          </a:ln>
        </p:spPr>
        <p:txBody>
          <a:bodyPr/>
          <a:lstStyle/>
          <a:p>
            <a:endParaRPr lang="en-US" dirty="0"/>
          </a:p>
          <a:p>
            <a:r>
              <a:rPr lang="en-US" sz="2400" dirty="0">
                <a:latin typeface="Verdana" panose="020B0604030504040204" pitchFamily="34" charset="0"/>
                <a:ea typeface="Verdana" panose="020B0604030504040204" pitchFamily="34" charset="0"/>
              </a:rPr>
              <a:t>Non-Labor Expenses</a:t>
            </a:r>
          </a:p>
          <a:p>
            <a:r>
              <a:rPr lang="en-US" sz="2400" dirty="0">
                <a:latin typeface="Verdana" panose="020B0604030504040204" pitchFamily="34" charset="0"/>
                <a:ea typeface="Verdana" panose="020B0604030504040204" pitchFamily="34" charset="0"/>
              </a:rPr>
              <a:t>Equipment</a:t>
            </a:r>
          </a:p>
          <a:p>
            <a:r>
              <a:rPr lang="en-US" sz="2400" dirty="0">
                <a:latin typeface="Verdana" panose="020B0604030504040204" pitchFamily="34" charset="0"/>
                <a:ea typeface="Verdana" panose="020B0604030504040204" pitchFamily="34" charset="0"/>
              </a:rPr>
              <a:t>Depreciation Expense</a:t>
            </a:r>
          </a:p>
          <a:p>
            <a:r>
              <a:rPr lang="en-US" sz="2400" dirty="0">
                <a:latin typeface="Verdana" panose="020B0604030504040204" pitchFamily="34" charset="0"/>
                <a:ea typeface="Verdana" panose="020B0604030504040204" pitchFamily="34" charset="0"/>
              </a:rPr>
              <a:t>SD in Aggregate</a:t>
            </a:r>
          </a:p>
          <a:p>
            <a:r>
              <a:rPr lang="en-US" sz="2400" dirty="0">
                <a:latin typeface="Verdana" panose="020B0604030504040204" pitchFamily="34" charset="0"/>
                <a:ea typeface="Verdana" panose="020B0604030504040204" pitchFamily="34" charset="0"/>
              </a:rPr>
              <a:t>Rate Calculation Proposal</a:t>
            </a:r>
          </a:p>
          <a:p>
            <a:r>
              <a:rPr lang="en-US" sz="2400" dirty="0">
                <a:latin typeface="Verdana" panose="020B0604030504040204" pitchFamily="34" charset="0"/>
                <a:ea typeface="Verdana" panose="020B0604030504040204" pitchFamily="34" charset="0"/>
              </a:rPr>
              <a:t>FB Coverage Calc</a:t>
            </a:r>
          </a:p>
        </p:txBody>
      </p:sp>
      <p:sp>
        <p:nvSpPr>
          <p:cNvPr id="4" name="TextBox 3">
            <a:extLst>
              <a:ext uri="{FF2B5EF4-FFF2-40B4-BE49-F238E27FC236}">
                <a16:creationId xmlns:a16="http://schemas.microsoft.com/office/drawing/2014/main" id="{7D60054D-C080-FB0F-0332-7524B49F7C63}"/>
              </a:ext>
            </a:extLst>
          </p:cNvPr>
          <p:cNvSpPr txBox="1"/>
          <p:nvPr/>
        </p:nvSpPr>
        <p:spPr>
          <a:xfrm>
            <a:off x="838200" y="1075765"/>
            <a:ext cx="10336306"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The Recharge Rate Calculation Template is composed of 12 sections that require some form of data entry:</a:t>
            </a:r>
          </a:p>
        </p:txBody>
      </p:sp>
      <p:pic>
        <p:nvPicPr>
          <p:cNvPr id="7" name="Graphic 6">
            <a:extLst>
              <a:ext uri="{FF2B5EF4-FFF2-40B4-BE49-F238E27FC236}">
                <a16:creationId xmlns:a16="http://schemas.microsoft.com/office/drawing/2014/main" id="{8D17AC3C-BA9E-7DDC-4B68-BA37E99D46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73871" y="6279823"/>
            <a:ext cx="1528482" cy="578177"/>
          </a:xfrm>
          <a:prstGeom prst="rect">
            <a:avLst/>
          </a:prstGeom>
        </p:spPr>
      </p:pic>
    </p:spTree>
    <p:extLst>
      <p:ext uri="{BB962C8B-B14F-4D97-AF65-F5344CB8AC3E}">
        <p14:creationId xmlns:p14="http://schemas.microsoft.com/office/powerpoint/2010/main" val="3905735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8DF2-1E00-4FE6-113D-438169C6996B}"/>
              </a:ext>
            </a:extLst>
          </p:cNvPr>
          <p:cNvSpPr>
            <a:spLocks noGrp="1"/>
          </p:cNvSpPr>
          <p:nvPr>
            <p:ph type="title"/>
          </p:nvPr>
        </p:nvSpPr>
        <p:spPr/>
        <p:txBody>
          <a:bodyPr>
            <a:noAutofit/>
          </a:bodyPr>
          <a:lstStyle/>
          <a:p>
            <a:r>
              <a:rPr lang="en-US" sz="2400" dirty="0">
                <a:latin typeface="Verdana" panose="020B0604030504040204" pitchFamily="34" charset="0"/>
                <a:ea typeface="Verdana" panose="020B0604030504040204" pitchFamily="34" charset="0"/>
              </a:rPr>
              <a:t>The Financial data required to complete the rate template will come from various sources:</a:t>
            </a:r>
          </a:p>
        </p:txBody>
      </p:sp>
      <p:sp>
        <p:nvSpPr>
          <p:cNvPr id="4" name="Text Placeholder 3">
            <a:extLst>
              <a:ext uri="{FF2B5EF4-FFF2-40B4-BE49-F238E27FC236}">
                <a16:creationId xmlns:a16="http://schemas.microsoft.com/office/drawing/2014/main" id="{E51B1829-29A0-5E43-C9DB-D198A74D1526}"/>
              </a:ext>
            </a:extLst>
          </p:cNvPr>
          <p:cNvSpPr>
            <a:spLocks noGrp="1"/>
          </p:cNvSpPr>
          <p:nvPr>
            <p:ph type="body" idx="1"/>
          </p:nvPr>
        </p:nvSpPr>
        <p:spPr/>
        <p:txBody>
          <a:bodyPr>
            <a:normAutofit/>
          </a:bodyPr>
          <a:lstStyle/>
          <a:p>
            <a:pPr algn="ctr"/>
            <a:r>
              <a:rPr lang="en-US" dirty="0">
                <a:solidFill>
                  <a:srgbClr val="800000"/>
                </a:solidFill>
                <a:latin typeface="Verdana" panose="020B0604030504040204" pitchFamily="34" charset="0"/>
                <a:ea typeface="Verdana" panose="020B0604030504040204" pitchFamily="34" charset="0"/>
              </a:rPr>
              <a:t>Actuals</a:t>
            </a:r>
          </a:p>
        </p:txBody>
      </p:sp>
      <p:sp>
        <p:nvSpPr>
          <p:cNvPr id="5" name="Content Placeholder 4">
            <a:extLst>
              <a:ext uri="{FF2B5EF4-FFF2-40B4-BE49-F238E27FC236}">
                <a16:creationId xmlns:a16="http://schemas.microsoft.com/office/drawing/2014/main" id="{5036BBEC-0089-C2B1-F7D0-B5A333B396E8}"/>
              </a:ext>
            </a:extLst>
          </p:cNvPr>
          <p:cNvSpPr>
            <a:spLocks noGrp="1"/>
          </p:cNvSpPr>
          <p:nvPr>
            <p:ph sz="half" idx="2"/>
          </p:nvPr>
        </p:nvSpPr>
        <p:spPr>
          <a:ln w="25400">
            <a:solidFill>
              <a:srgbClr val="800000"/>
            </a:solidFill>
          </a:ln>
        </p:spPr>
        <p:txBody>
          <a:bodyPr>
            <a:normAutofit/>
          </a:bodyPr>
          <a:lstStyle/>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Workday</a:t>
            </a:r>
          </a:p>
          <a:p>
            <a:r>
              <a:rPr lang="en-US" sz="2000" dirty="0">
                <a:latin typeface="Verdana" panose="020B0604030504040204" pitchFamily="34" charset="0"/>
                <a:ea typeface="Verdana" panose="020B0604030504040204" pitchFamily="34" charset="0"/>
              </a:rPr>
              <a:t>FAS</a:t>
            </a:r>
          </a:p>
          <a:p>
            <a:r>
              <a:rPr lang="en-US" sz="2000" dirty="0">
                <a:latin typeface="Verdana" panose="020B0604030504040204" pitchFamily="34" charset="0"/>
                <a:ea typeface="Verdana" panose="020B0604030504040204" pitchFamily="34" charset="0"/>
              </a:rPr>
              <a:t>Business Objects</a:t>
            </a:r>
          </a:p>
          <a:p>
            <a:r>
              <a:rPr lang="en-US" sz="2000" dirty="0">
                <a:latin typeface="Verdana" panose="020B0604030504040204" pitchFamily="34" charset="0"/>
                <a:ea typeface="Verdana" panose="020B0604030504040204" pitchFamily="34" charset="0"/>
              </a:rPr>
              <a:t>Usage Reports</a:t>
            </a:r>
          </a:p>
          <a:p>
            <a:r>
              <a:rPr lang="en-US" sz="2000" dirty="0">
                <a:latin typeface="Verdana" panose="020B0604030504040204" pitchFamily="34" charset="0"/>
                <a:ea typeface="Verdana" panose="020B0604030504040204" pitchFamily="34" charset="0"/>
              </a:rPr>
              <a:t>Property Management System(PMS)</a:t>
            </a:r>
          </a:p>
          <a:p>
            <a:pPr lvl="1"/>
            <a:r>
              <a:rPr lang="en-US" sz="1600" b="1" i="1" dirty="0">
                <a:latin typeface="Verdana" panose="020B0604030504040204" pitchFamily="34" charset="0"/>
                <a:ea typeface="Verdana" panose="020B0604030504040204" pitchFamily="34" charset="0"/>
              </a:rPr>
              <a:t>Capital Assets Accounting(CAA)</a:t>
            </a:r>
          </a:p>
          <a:p>
            <a:r>
              <a:rPr lang="en-US" sz="2000" dirty="0">
                <a:latin typeface="Verdana" panose="020B0604030504040204" pitchFamily="34" charset="0"/>
                <a:ea typeface="Verdana" panose="020B0604030504040204" pitchFamily="34" charset="0"/>
              </a:rPr>
              <a:t>Other Supporting Documentation</a:t>
            </a:r>
          </a:p>
        </p:txBody>
      </p:sp>
      <p:sp>
        <p:nvSpPr>
          <p:cNvPr id="6" name="Text Placeholder 5">
            <a:extLst>
              <a:ext uri="{FF2B5EF4-FFF2-40B4-BE49-F238E27FC236}">
                <a16:creationId xmlns:a16="http://schemas.microsoft.com/office/drawing/2014/main" id="{B79336DE-6DA2-66E8-3383-837C0168864E}"/>
              </a:ext>
            </a:extLst>
          </p:cNvPr>
          <p:cNvSpPr>
            <a:spLocks noGrp="1"/>
          </p:cNvSpPr>
          <p:nvPr>
            <p:ph type="body" sz="quarter" idx="3"/>
          </p:nvPr>
        </p:nvSpPr>
        <p:spPr/>
        <p:txBody>
          <a:bodyPr>
            <a:normAutofit/>
          </a:bodyPr>
          <a:lstStyle/>
          <a:p>
            <a:pPr algn="ctr"/>
            <a:r>
              <a:rPr lang="en-US" dirty="0">
                <a:solidFill>
                  <a:srgbClr val="800000"/>
                </a:solidFill>
                <a:latin typeface="Verdana" panose="020B0604030504040204" pitchFamily="34" charset="0"/>
                <a:ea typeface="Verdana" panose="020B0604030504040204" pitchFamily="34" charset="0"/>
              </a:rPr>
              <a:t>Projections</a:t>
            </a:r>
          </a:p>
        </p:txBody>
      </p:sp>
      <p:sp>
        <p:nvSpPr>
          <p:cNvPr id="7" name="Content Placeholder 6">
            <a:extLst>
              <a:ext uri="{FF2B5EF4-FFF2-40B4-BE49-F238E27FC236}">
                <a16:creationId xmlns:a16="http://schemas.microsoft.com/office/drawing/2014/main" id="{91476C47-AA8F-E7F4-BA47-FC5F8BAEEA71}"/>
              </a:ext>
            </a:extLst>
          </p:cNvPr>
          <p:cNvSpPr>
            <a:spLocks noGrp="1"/>
          </p:cNvSpPr>
          <p:nvPr>
            <p:ph sz="quarter" idx="4"/>
          </p:nvPr>
        </p:nvSpPr>
        <p:spPr>
          <a:ln w="25400">
            <a:solidFill>
              <a:srgbClr val="800000"/>
            </a:solidFill>
          </a:ln>
        </p:spPr>
        <p:txBody>
          <a:bodyPr/>
          <a:lstStyle/>
          <a:p>
            <a:pPr marL="0" indent="0">
              <a:buNone/>
            </a:pPr>
            <a:r>
              <a:rPr lang="en-US" sz="2000" dirty="0">
                <a:latin typeface="Verdana" panose="020B0604030504040204" pitchFamily="34" charset="0"/>
                <a:ea typeface="Verdana" panose="020B0604030504040204" pitchFamily="34" charset="0"/>
              </a:rPr>
              <a:t>Accuracy of projections depends on the assumptions used such as:</a:t>
            </a:r>
            <a:r>
              <a:rPr lang="en-US" dirty="0"/>
              <a:t> </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Knowledge of recharge activity</a:t>
            </a:r>
          </a:p>
          <a:p>
            <a:r>
              <a:rPr lang="en-US" sz="2000" dirty="0">
                <a:latin typeface="Verdana" panose="020B0604030504040204" pitchFamily="34" charset="0"/>
                <a:ea typeface="Verdana" panose="020B0604030504040204" pitchFamily="34" charset="0"/>
              </a:rPr>
              <a:t>Historical performance</a:t>
            </a:r>
          </a:p>
          <a:p>
            <a:r>
              <a:rPr lang="en-US" sz="2000" dirty="0">
                <a:latin typeface="Verdana" panose="020B0604030504040204" pitchFamily="34" charset="0"/>
                <a:ea typeface="Verdana" panose="020B0604030504040204" pitchFamily="34" charset="0"/>
              </a:rPr>
              <a:t>Predicted future environment</a:t>
            </a:r>
          </a:p>
          <a:p>
            <a:r>
              <a:rPr lang="en-US" sz="2000" dirty="0">
                <a:latin typeface="Verdana" panose="020B0604030504040204" pitchFamily="34" charset="0"/>
                <a:ea typeface="Verdana" panose="020B0604030504040204" pitchFamily="34" charset="0"/>
              </a:rPr>
              <a:t>Staffing requirements</a:t>
            </a:r>
          </a:p>
          <a:p>
            <a:r>
              <a:rPr lang="en-US" sz="2000" dirty="0">
                <a:latin typeface="Verdana" panose="020B0604030504040204" pitchFamily="34" charset="0"/>
                <a:ea typeface="Verdana" panose="020B0604030504040204" pitchFamily="34" charset="0"/>
              </a:rPr>
              <a:t>Non-Labor expense estimates</a:t>
            </a:r>
          </a:p>
          <a:p>
            <a:pPr marL="0" indent="0">
              <a:buNone/>
            </a:pPr>
            <a:endParaRPr lang="en-US" sz="2000" dirty="0">
              <a:latin typeface="Verdana" panose="020B0604030504040204" pitchFamily="34" charset="0"/>
              <a:ea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endParaRPr>
          </a:p>
        </p:txBody>
      </p:sp>
      <p:pic>
        <p:nvPicPr>
          <p:cNvPr id="8" name="Graphic 7">
            <a:extLst>
              <a:ext uri="{FF2B5EF4-FFF2-40B4-BE49-F238E27FC236}">
                <a16:creationId xmlns:a16="http://schemas.microsoft.com/office/drawing/2014/main" id="{6C181C33-2435-05DD-F772-E54023CCF8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87971" y="6293223"/>
            <a:ext cx="1528482" cy="604325"/>
          </a:xfrm>
          <a:prstGeom prst="rect">
            <a:avLst/>
          </a:prstGeom>
        </p:spPr>
      </p:pic>
    </p:spTree>
    <p:extLst>
      <p:ext uri="{BB962C8B-B14F-4D97-AF65-F5344CB8AC3E}">
        <p14:creationId xmlns:p14="http://schemas.microsoft.com/office/powerpoint/2010/main" val="344623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F84269-FFAF-7197-501C-F24E4B63EADA}"/>
              </a:ext>
            </a:extLst>
          </p:cNvPr>
          <p:cNvSpPr txBox="1"/>
          <p:nvPr/>
        </p:nvSpPr>
        <p:spPr>
          <a:xfrm>
            <a:off x="281354" y="801858"/>
            <a:ext cx="5022166" cy="707886"/>
          </a:xfrm>
          <a:prstGeom prst="rect">
            <a:avLst/>
          </a:prstGeom>
          <a:noFill/>
        </p:spPr>
        <p:txBody>
          <a:bodyPr wrap="square" rtlCol="0">
            <a:spAutoFit/>
          </a:bodyPr>
          <a:lstStyle/>
          <a:p>
            <a:r>
              <a:rPr lang="en-US" sz="4000" dirty="0">
                <a:solidFill>
                  <a:schemeClr val="bg1">
                    <a:lumMod val="95000"/>
                  </a:schemeClr>
                </a:solidFill>
              </a:rPr>
              <a:t>Training Objectives</a:t>
            </a:r>
          </a:p>
        </p:txBody>
      </p:sp>
      <p:sp>
        <p:nvSpPr>
          <p:cNvPr id="5" name="TextBox 4">
            <a:extLst>
              <a:ext uri="{FF2B5EF4-FFF2-40B4-BE49-F238E27FC236}">
                <a16:creationId xmlns:a16="http://schemas.microsoft.com/office/drawing/2014/main" id="{3D3C02CE-1B34-3FB5-7860-C4F671E0DFCE}"/>
              </a:ext>
            </a:extLst>
          </p:cNvPr>
          <p:cNvSpPr txBox="1"/>
          <p:nvPr/>
        </p:nvSpPr>
        <p:spPr>
          <a:xfrm>
            <a:off x="408170" y="1861486"/>
            <a:ext cx="9805182" cy="3693319"/>
          </a:xfrm>
          <a:prstGeom prst="rect">
            <a:avLst/>
          </a:prstGeom>
          <a:noFill/>
          <a:ln>
            <a:solidFill>
              <a:schemeClr val="bg1">
                <a:lumMod val="95000"/>
              </a:schemeClr>
            </a:solidFill>
          </a:ln>
        </p:spPr>
        <p:txBody>
          <a:bodyPr wrap="square" rtlCol="0">
            <a:spAutoFit/>
          </a:bodyPr>
          <a:lstStyle/>
          <a:p>
            <a:pPr marL="342900" indent="-342900">
              <a:buFont typeface="Wingdings" panose="05000000000000000000" pitchFamily="2" charset="2"/>
              <a:buChar char="v"/>
            </a:pPr>
            <a:endParaRPr lang="en-US" sz="2400" dirty="0">
              <a:solidFill>
                <a:schemeClr val="bg1">
                  <a:lumMod val="95000"/>
                </a:schemeClr>
              </a:solidFill>
            </a:endParaRPr>
          </a:p>
          <a:p>
            <a:pPr marL="342900" indent="-342900">
              <a:buFont typeface="Wingdings" panose="05000000000000000000" pitchFamily="2" charset="2"/>
              <a:buChar char="v"/>
            </a:pPr>
            <a:r>
              <a:rPr lang="en-US" sz="2400" dirty="0">
                <a:solidFill>
                  <a:schemeClr val="bg1">
                    <a:lumMod val="95000"/>
                  </a:schemeClr>
                </a:solidFill>
              </a:rPr>
              <a:t>Understand basic recharge concepts and the policies governing recharge activities</a:t>
            </a:r>
          </a:p>
          <a:p>
            <a:pPr marL="342900" indent="-342900">
              <a:buFont typeface="Wingdings" panose="05000000000000000000" pitchFamily="2" charset="2"/>
              <a:buChar char="v"/>
            </a:pPr>
            <a:r>
              <a:rPr lang="en-US" sz="2400" dirty="0">
                <a:solidFill>
                  <a:schemeClr val="bg1">
                    <a:lumMod val="95000"/>
                  </a:schemeClr>
                </a:solidFill>
              </a:rPr>
              <a:t>Develop recharge rates in accordance with campus policy</a:t>
            </a:r>
          </a:p>
          <a:p>
            <a:pPr marL="342900" indent="-342900">
              <a:buFont typeface="Wingdings" panose="05000000000000000000" pitchFamily="2" charset="2"/>
              <a:buChar char="v"/>
            </a:pPr>
            <a:r>
              <a:rPr lang="en-US" sz="2400" dirty="0">
                <a:solidFill>
                  <a:schemeClr val="bg1">
                    <a:lumMod val="95000"/>
                  </a:schemeClr>
                </a:solidFill>
              </a:rPr>
              <a:t>Understand the annual recharge review and approval process at the University of Chicago</a:t>
            </a:r>
          </a:p>
          <a:p>
            <a:pPr marL="342900" indent="-342900">
              <a:buFont typeface="Wingdings" panose="05000000000000000000" pitchFamily="2" charset="2"/>
              <a:buChar char="v"/>
            </a:pPr>
            <a:r>
              <a:rPr lang="en-US" sz="2400" dirty="0">
                <a:solidFill>
                  <a:schemeClr val="bg1">
                    <a:lumMod val="95000"/>
                  </a:schemeClr>
                </a:solidFill>
              </a:rPr>
              <a:t>Understand the guidelines and requirements necessary to successfully manage your recharge activity</a:t>
            </a:r>
          </a:p>
          <a:p>
            <a:endParaRPr lang="en-US" sz="2400" dirty="0">
              <a:solidFill>
                <a:schemeClr val="bg1">
                  <a:lumMod val="95000"/>
                </a:schemeClr>
              </a:solidFill>
            </a:endParaRPr>
          </a:p>
          <a:p>
            <a:endParaRPr lang="en-US" dirty="0"/>
          </a:p>
        </p:txBody>
      </p:sp>
      <p:pic>
        <p:nvPicPr>
          <p:cNvPr id="6" name="Graphic 5">
            <a:extLst>
              <a:ext uri="{FF2B5EF4-FFF2-40B4-BE49-F238E27FC236}">
                <a16:creationId xmlns:a16="http://schemas.microsoft.com/office/drawing/2014/main" id="{C057EBC7-8775-8069-BD09-49042C9FF3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3352" y="6150114"/>
            <a:ext cx="1528482" cy="707886"/>
          </a:xfrm>
          <a:prstGeom prst="rect">
            <a:avLst/>
          </a:prstGeom>
        </p:spPr>
      </p:pic>
    </p:spTree>
    <p:extLst>
      <p:ext uri="{BB962C8B-B14F-4D97-AF65-F5344CB8AC3E}">
        <p14:creationId xmlns:p14="http://schemas.microsoft.com/office/powerpoint/2010/main" val="2311300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7602C-E9F0-D854-1DA9-E303E8630E8E}"/>
              </a:ext>
            </a:extLst>
          </p:cNvPr>
          <p:cNvSpPr>
            <a:spLocks noGrp="1"/>
          </p:cNvSpPr>
          <p:nvPr>
            <p:ph type="title"/>
          </p:nvPr>
        </p:nvSpPr>
        <p:spPr>
          <a:xfrm>
            <a:off x="838200" y="257549"/>
            <a:ext cx="10515600" cy="1325563"/>
          </a:xfrm>
        </p:spPr>
        <p:txBody>
          <a:bodyPr>
            <a:normAutofit/>
          </a:bodyPr>
          <a:lstStyle/>
          <a:p>
            <a:r>
              <a:rPr lang="en-US" sz="4000" dirty="0">
                <a:solidFill>
                  <a:srgbClr val="800000"/>
                </a:solidFill>
                <a:latin typeface="Verdana" panose="020B0604030504040204" pitchFamily="34" charset="0"/>
                <a:ea typeface="Verdana" panose="020B0604030504040204" pitchFamily="34" charset="0"/>
              </a:rPr>
              <a:t>Recharge Rate Proposal Review Process</a:t>
            </a:r>
          </a:p>
        </p:txBody>
      </p:sp>
      <p:graphicFrame>
        <p:nvGraphicFramePr>
          <p:cNvPr id="4" name="Content Placeholder 3">
            <a:extLst>
              <a:ext uri="{FF2B5EF4-FFF2-40B4-BE49-F238E27FC236}">
                <a16:creationId xmlns:a16="http://schemas.microsoft.com/office/drawing/2014/main" id="{2B2007BE-51F4-2986-1396-02D09344DF63}"/>
              </a:ext>
            </a:extLst>
          </p:cNvPr>
          <p:cNvGraphicFramePr>
            <a:graphicFrameLocks noGrp="1"/>
          </p:cNvGraphicFramePr>
          <p:nvPr>
            <p:ph idx="1"/>
            <p:extLst>
              <p:ext uri="{D42A27DB-BD31-4B8C-83A1-F6EECF244321}">
                <p14:modId xmlns:p14="http://schemas.microsoft.com/office/powerpoint/2010/main" val="1384944932"/>
              </p:ext>
            </p:extLst>
          </p:nvPr>
        </p:nvGraphicFramePr>
        <p:xfrm>
          <a:off x="838200" y="1385047"/>
          <a:ext cx="10515600" cy="4886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a:extLst>
              <a:ext uri="{FF2B5EF4-FFF2-40B4-BE49-F238E27FC236}">
                <a16:creationId xmlns:a16="http://schemas.microsoft.com/office/drawing/2014/main" id="{1BC1DBA8-918A-A88B-3161-A00FF178E23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589559" y="6074195"/>
            <a:ext cx="1528482" cy="707886"/>
          </a:xfrm>
          <a:prstGeom prst="rect">
            <a:avLst/>
          </a:prstGeom>
        </p:spPr>
      </p:pic>
    </p:spTree>
    <p:extLst>
      <p:ext uri="{BB962C8B-B14F-4D97-AF65-F5344CB8AC3E}">
        <p14:creationId xmlns:p14="http://schemas.microsoft.com/office/powerpoint/2010/main" val="171833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B7AE-0CB0-C136-57AD-262D437C2D8A}"/>
              </a:ext>
            </a:extLst>
          </p:cNvPr>
          <p:cNvSpPr>
            <a:spLocks noGrp="1"/>
          </p:cNvSpPr>
          <p:nvPr>
            <p:ph type="title"/>
          </p:nvPr>
        </p:nvSpPr>
        <p:spPr>
          <a:xfrm>
            <a:off x="838200" y="190315"/>
            <a:ext cx="10515600" cy="1006474"/>
          </a:xfrm>
        </p:spPr>
        <p:txBody>
          <a:bodyPr>
            <a:normAutofit/>
          </a:bodyPr>
          <a:lstStyle/>
          <a:p>
            <a:r>
              <a:rPr lang="en-US" sz="4000" dirty="0">
                <a:solidFill>
                  <a:srgbClr val="800000"/>
                </a:solidFill>
                <a:latin typeface="Verdana" panose="020B0604030504040204" pitchFamily="34" charset="0"/>
                <a:ea typeface="Verdana" panose="020B0604030504040204" pitchFamily="34" charset="0"/>
              </a:rPr>
              <a:t>Document Retention</a:t>
            </a:r>
          </a:p>
        </p:txBody>
      </p:sp>
      <p:sp>
        <p:nvSpPr>
          <p:cNvPr id="3" name="Content Placeholder 2">
            <a:extLst>
              <a:ext uri="{FF2B5EF4-FFF2-40B4-BE49-F238E27FC236}">
                <a16:creationId xmlns:a16="http://schemas.microsoft.com/office/drawing/2014/main" id="{1118192B-6918-4753-EE54-9F567D772D18}"/>
              </a:ext>
            </a:extLst>
          </p:cNvPr>
          <p:cNvSpPr>
            <a:spLocks noGrp="1"/>
          </p:cNvSpPr>
          <p:nvPr>
            <p:ph idx="1"/>
          </p:nvPr>
        </p:nvSpPr>
        <p:spPr>
          <a:xfrm>
            <a:off x="838200" y="1253331"/>
            <a:ext cx="10515600" cy="4351338"/>
          </a:xfrm>
        </p:spPr>
        <p:txBody>
          <a:bodyPr>
            <a:normAutofit/>
          </a:bodyPr>
          <a:lstStyle/>
          <a:p>
            <a:pPr marL="0" indent="0">
              <a:buNone/>
            </a:pPr>
            <a:r>
              <a:rPr lang="en-US" sz="2200" dirty="0">
                <a:latin typeface="Verdana" panose="020B0604030504040204" pitchFamily="34" charset="0"/>
                <a:ea typeface="Verdana" panose="020B0604030504040204" pitchFamily="34" charset="0"/>
              </a:rPr>
              <a:t>Per </a:t>
            </a:r>
            <a:r>
              <a:rPr lang="en-US" sz="2200" dirty="0">
                <a:solidFill>
                  <a:srgbClr val="00B050"/>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University Policy 2708</a:t>
            </a:r>
            <a:r>
              <a:rPr lang="en-US" sz="2200" dirty="0">
                <a:latin typeface="Verdana" panose="020B0604030504040204" pitchFamily="34" charset="0"/>
                <a:ea typeface="Verdana" panose="020B0604030504040204" pitchFamily="34" charset="0"/>
              </a:rPr>
              <a:t>, financial records associated with the Recharge Operation must be maintained for </a:t>
            </a:r>
            <a:r>
              <a:rPr lang="en-US" sz="2200" b="1" dirty="0">
                <a:latin typeface="Verdana" panose="020B0604030504040204" pitchFamily="34" charset="0"/>
                <a:ea typeface="Verdana" panose="020B0604030504040204" pitchFamily="34" charset="0"/>
              </a:rPr>
              <a:t>7 years</a:t>
            </a:r>
            <a:r>
              <a:rPr lang="en-US" sz="2200" dirty="0">
                <a:latin typeface="Verdana" panose="020B0604030504040204" pitchFamily="34" charset="0"/>
                <a:ea typeface="Verdana" panose="020B0604030504040204" pitchFamily="34" charset="0"/>
              </a:rPr>
              <a:t>. This includes:</a:t>
            </a:r>
          </a:p>
          <a:p>
            <a:endParaRPr lang="en-US" sz="2200" dirty="0">
              <a:latin typeface="Verdana" panose="020B0604030504040204" pitchFamily="34" charset="0"/>
              <a:ea typeface="Verdana" panose="020B0604030504040204" pitchFamily="34" charset="0"/>
            </a:endParaRPr>
          </a:p>
          <a:p>
            <a:r>
              <a:rPr lang="en-US" sz="2200" dirty="0">
                <a:latin typeface="Verdana" panose="020B0604030504040204" pitchFamily="34" charset="0"/>
                <a:ea typeface="Verdana" panose="020B0604030504040204" pitchFamily="34" charset="0"/>
              </a:rPr>
              <a:t>Rate calculation and rate approvals</a:t>
            </a:r>
          </a:p>
          <a:p>
            <a:r>
              <a:rPr lang="en-US" sz="2200" dirty="0">
                <a:latin typeface="Verdana" panose="020B0604030504040204" pitchFamily="34" charset="0"/>
                <a:ea typeface="Verdana" panose="020B0604030504040204" pitchFamily="34" charset="0"/>
              </a:rPr>
              <a:t>Usage documentation</a:t>
            </a:r>
          </a:p>
          <a:p>
            <a:r>
              <a:rPr lang="en-US" sz="2200" dirty="0">
                <a:latin typeface="Verdana" panose="020B0604030504040204" pitchFamily="34" charset="0"/>
                <a:ea typeface="Verdana" panose="020B0604030504040204" pitchFamily="34" charset="0"/>
              </a:rPr>
              <a:t>Annual budgets</a:t>
            </a:r>
          </a:p>
          <a:p>
            <a:r>
              <a:rPr lang="en-US" sz="2200" dirty="0">
                <a:latin typeface="Verdana" panose="020B0604030504040204" pitchFamily="34" charset="0"/>
                <a:ea typeface="Verdana" panose="020B0604030504040204" pitchFamily="34" charset="0"/>
              </a:rPr>
              <a:t>Annual financial statements, if produced</a:t>
            </a:r>
          </a:p>
          <a:p>
            <a:r>
              <a:rPr lang="en-US" sz="2200" dirty="0">
                <a:latin typeface="Verdana" panose="020B0604030504040204" pitchFamily="34" charset="0"/>
                <a:ea typeface="Verdana" panose="020B0604030504040204" pitchFamily="34" charset="0"/>
              </a:rPr>
              <a:t>Financial backup information including lists of employees, equipment used by the recharge and associated depreciation data.</a:t>
            </a:r>
          </a:p>
          <a:p>
            <a:r>
              <a:rPr lang="en-US" sz="2200" dirty="0">
                <a:latin typeface="Verdana" panose="020B0604030504040204" pitchFamily="34" charset="0"/>
                <a:ea typeface="Verdana" panose="020B0604030504040204" pitchFamily="34" charset="0"/>
              </a:rPr>
              <a:t>Copies of invoices w/supporting documentation</a:t>
            </a:r>
          </a:p>
        </p:txBody>
      </p:sp>
      <p:sp>
        <p:nvSpPr>
          <p:cNvPr id="7" name="TextBox 6">
            <a:extLst>
              <a:ext uri="{FF2B5EF4-FFF2-40B4-BE49-F238E27FC236}">
                <a16:creationId xmlns:a16="http://schemas.microsoft.com/office/drawing/2014/main" id="{9C154C2F-7EB4-4DC8-EB2F-3132609BAC8B}"/>
              </a:ext>
            </a:extLst>
          </p:cNvPr>
          <p:cNvSpPr txBox="1"/>
          <p:nvPr/>
        </p:nvSpPr>
        <p:spPr>
          <a:xfrm>
            <a:off x="800099" y="5709851"/>
            <a:ext cx="10591801" cy="1015663"/>
          </a:xfrm>
          <a:prstGeom prst="rect">
            <a:avLst/>
          </a:prstGeom>
          <a:solidFill>
            <a:srgbClr val="800000"/>
          </a:solidFill>
        </p:spPr>
        <p:txBody>
          <a:bodyPr wrap="square" rtlCol="0">
            <a:spAutoFit/>
          </a:bodyPr>
          <a:lstStyle/>
          <a:p>
            <a:r>
              <a:rPr lang="en-US" sz="2000" dirty="0">
                <a:solidFill>
                  <a:schemeClr val="bg1">
                    <a:lumMod val="95000"/>
                  </a:schemeClr>
                </a:solidFill>
                <a:latin typeface="Verdana" panose="020B0604030504040204" pitchFamily="34" charset="0"/>
                <a:ea typeface="Verdana" panose="020B0604030504040204" pitchFamily="34" charset="0"/>
              </a:rPr>
              <a:t>Documentation is important because recharge activities may be subject to audits by the Federal government, internal auditors, external auditors via a Single Audit(formerly A-133 audit) or outside consultants.  </a:t>
            </a:r>
          </a:p>
        </p:txBody>
      </p:sp>
      <p:pic>
        <p:nvPicPr>
          <p:cNvPr id="8" name="Graphic 7">
            <a:extLst>
              <a:ext uri="{FF2B5EF4-FFF2-40B4-BE49-F238E27FC236}">
                <a16:creationId xmlns:a16="http://schemas.microsoft.com/office/drawing/2014/main" id="{9929223D-C6F7-A08C-B41E-299E0EE199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89559" y="6360459"/>
            <a:ext cx="1528482" cy="365055"/>
          </a:xfrm>
          <a:prstGeom prst="rect">
            <a:avLst/>
          </a:prstGeom>
        </p:spPr>
      </p:pic>
    </p:spTree>
    <p:extLst>
      <p:ext uri="{BB962C8B-B14F-4D97-AF65-F5344CB8AC3E}">
        <p14:creationId xmlns:p14="http://schemas.microsoft.com/office/powerpoint/2010/main" val="2921842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84A6A-628E-C76D-8544-B1EF8D4A07D9}"/>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Other Resources</a:t>
            </a:r>
          </a:p>
        </p:txBody>
      </p:sp>
      <p:sp>
        <p:nvSpPr>
          <p:cNvPr id="3" name="Content Placeholder 2">
            <a:extLst>
              <a:ext uri="{FF2B5EF4-FFF2-40B4-BE49-F238E27FC236}">
                <a16:creationId xmlns:a16="http://schemas.microsoft.com/office/drawing/2014/main" id="{C0951034-3C76-2870-48B2-537F918266D9}"/>
              </a:ext>
            </a:extLst>
          </p:cNvPr>
          <p:cNvSpPr>
            <a:spLocks noGrp="1"/>
          </p:cNvSpPr>
          <p:nvPr>
            <p:ph idx="1"/>
          </p:nvPr>
        </p:nvSpPr>
        <p:spPr>
          <a:xfrm>
            <a:off x="838200" y="1787594"/>
            <a:ext cx="10515600" cy="4351338"/>
          </a:xfrm>
        </p:spPr>
        <p:txBody>
          <a:bodyPr/>
          <a:lstStyle/>
          <a:p>
            <a:endParaRPr lang="en-US" dirty="0">
              <a:solidFill>
                <a:srgbClr val="00B050"/>
              </a:solidFill>
              <a:hlinkClick r:id="rId2">
                <a:extLst>
                  <a:ext uri="{A12FA001-AC4F-418D-AE19-62706E023703}">
                    <ahyp:hlinkClr xmlns:ahyp="http://schemas.microsoft.com/office/drawing/2018/hyperlinkcolor" val="tx"/>
                  </a:ext>
                </a:extLst>
              </a:hlinkClick>
            </a:endParaRPr>
          </a:p>
          <a:p>
            <a:r>
              <a:rPr lang="en-US" dirty="0">
                <a:solidFill>
                  <a:srgbClr val="00B050"/>
                </a:solidFill>
                <a:hlinkClick r:id="rId2">
                  <a:extLst>
                    <a:ext uri="{A12FA001-AC4F-418D-AE19-62706E023703}">
                      <ahyp:hlinkClr xmlns:ahyp="http://schemas.microsoft.com/office/drawing/2018/hyperlinkcolor" val="tx"/>
                    </a:ext>
                  </a:extLst>
                </a:hlinkClick>
              </a:rPr>
              <a:t>Recharge Operations Webpage</a:t>
            </a:r>
            <a:endParaRPr lang="en-US" dirty="0">
              <a:solidFill>
                <a:srgbClr val="00B050"/>
              </a:solidFill>
            </a:endParaRPr>
          </a:p>
          <a:p>
            <a:r>
              <a:rPr lang="en-US" dirty="0">
                <a:solidFill>
                  <a:srgbClr val="00B050"/>
                </a:solidFill>
                <a:hlinkClick r:id="rId3">
                  <a:extLst>
                    <a:ext uri="{A12FA001-AC4F-418D-AE19-62706E023703}">
                      <ahyp:hlinkClr xmlns:ahyp="http://schemas.microsoft.com/office/drawing/2018/hyperlinkcolor" val="tx"/>
                    </a:ext>
                  </a:extLst>
                </a:hlinkClick>
              </a:rPr>
              <a:t>Accounting for Recharge Operations Checklist</a:t>
            </a:r>
            <a:endParaRPr lang="en-US" dirty="0">
              <a:solidFill>
                <a:srgbClr val="00B050"/>
              </a:solidFill>
            </a:endParaRPr>
          </a:p>
          <a:p>
            <a:r>
              <a:rPr lang="en-US" dirty="0">
                <a:solidFill>
                  <a:srgbClr val="00B050"/>
                </a:solidFill>
                <a:hlinkClick r:id="rId4">
                  <a:extLst>
                    <a:ext uri="{A12FA001-AC4F-418D-AE19-62706E023703}">
                      <ahyp:hlinkClr xmlns:ahyp="http://schemas.microsoft.com/office/drawing/2018/hyperlinkcolor" val="tx"/>
                    </a:ext>
                  </a:extLst>
                </a:hlinkClick>
              </a:rPr>
              <a:t>Recharge Operation Procedure Manual</a:t>
            </a:r>
            <a:endParaRPr lang="en-US" dirty="0">
              <a:solidFill>
                <a:srgbClr val="00B050"/>
              </a:solidFill>
            </a:endParaRPr>
          </a:p>
          <a:p>
            <a:r>
              <a:rPr lang="en-US" dirty="0">
                <a:solidFill>
                  <a:srgbClr val="00B050"/>
                </a:solidFill>
                <a:hlinkClick r:id="rId5">
                  <a:extLst>
                    <a:ext uri="{A12FA001-AC4F-418D-AE19-62706E023703}">
                      <ahyp:hlinkClr xmlns:ahyp="http://schemas.microsoft.com/office/drawing/2018/hyperlinkcolor" val="tx"/>
                    </a:ext>
                  </a:extLst>
                </a:hlinkClick>
              </a:rPr>
              <a:t>FAS User Manual</a:t>
            </a:r>
            <a:endParaRPr lang="en-US" dirty="0">
              <a:solidFill>
                <a:srgbClr val="00B050"/>
              </a:solidFill>
            </a:endParaRPr>
          </a:p>
        </p:txBody>
      </p:sp>
      <p:pic>
        <p:nvPicPr>
          <p:cNvPr id="4" name="Graphic 3">
            <a:extLst>
              <a:ext uri="{FF2B5EF4-FFF2-40B4-BE49-F238E27FC236}">
                <a16:creationId xmlns:a16="http://schemas.microsoft.com/office/drawing/2014/main" id="{91881E4B-F94C-CB11-E693-70D412AAB5F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15057" y="6138932"/>
            <a:ext cx="1528482" cy="707886"/>
          </a:xfrm>
          <a:prstGeom prst="rect">
            <a:avLst/>
          </a:prstGeom>
        </p:spPr>
      </p:pic>
    </p:spTree>
    <p:extLst>
      <p:ext uri="{BB962C8B-B14F-4D97-AF65-F5344CB8AC3E}">
        <p14:creationId xmlns:p14="http://schemas.microsoft.com/office/powerpoint/2010/main" val="3427854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5FA946E-459D-19DA-4448-C9D9ED191244}"/>
              </a:ext>
            </a:extLst>
          </p:cNvPr>
          <p:cNvSpPr txBox="1"/>
          <p:nvPr/>
        </p:nvSpPr>
        <p:spPr>
          <a:xfrm>
            <a:off x="2024004" y="1905506"/>
            <a:ext cx="7891551" cy="3046988"/>
          </a:xfrm>
          <a:prstGeom prst="rect">
            <a:avLst/>
          </a:prstGeom>
          <a:noFill/>
        </p:spPr>
        <p:txBody>
          <a:bodyPr wrap="square" rtlCol="0">
            <a:spAutoFit/>
          </a:bodyPr>
          <a:lstStyle/>
          <a:p>
            <a:pPr algn="ctr"/>
            <a:r>
              <a:rPr lang="en-US" sz="9600" dirty="0">
                <a:solidFill>
                  <a:schemeClr val="bg1"/>
                </a:solidFill>
                <a:latin typeface="Lucida Calligraphy" panose="03010101010101010101" pitchFamily="66" charset="0"/>
              </a:rPr>
              <a:t>The </a:t>
            </a:r>
          </a:p>
          <a:p>
            <a:pPr algn="ctr"/>
            <a:r>
              <a:rPr lang="en-US" sz="9600" dirty="0">
                <a:solidFill>
                  <a:schemeClr val="bg1"/>
                </a:solidFill>
                <a:latin typeface="Lucida Calligraphy" panose="03010101010101010101" pitchFamily="66" charset="0"/>
              </a:rPr>
              <a:t>End</a:t>
            </a:r>
          </a:p>
        </p:txBody>
      </p:sp>
      <p:pic>
        <p:nvPicPr>
          <p:cNvPr id="11" name="Graphic 10">
            <a:extLst>
              <a:ext uri="{FF2B5EF4-FFF2-40B4-BE49-F238E27FC236}">
                <a16:creationId xmlns:a16="http://schemas.microsoft.com/office/drawing/2014/main" id="{6BB1D3F7-A65B-37D2-0451-6C872EE220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67140" y="6150114"/>
            <a:ext cx="1528482" cy="707886"/>
          </a:xfrm>
          <a:prstGeom prst="rect">
            <a:avLst/>
          </a:prstGeom>
        </p:spPr>
      </p:pic>
    </p:spTree>
    <p:extLst>
      <p:ext uri="{BB962C8B-B14F-4D97-AF65-F5344CB8AC3E}">
        <p14:creationId xmlns:p14="http://schemas.microsoft.com/office/powerpoint/2010/main" val="150860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B931-DC82-E339-BBC4-282F46D3570F}"/>
              </a:ext>
            </a:extLst>
          </p:cNvPr>
          <p:cNvSpPr>
            <a:spLocks noGrp="1"/>
          </p:cNvSpPr>
          <p:nvPr>
            <p:ph type="title"/>
          </p:nvPr>
        </p:nvSpPr>
        <p:spPr>
          <a:xfrm>
            <a:off x="838199" y="134937"/>
            <a:ext cx="10515600" cy="1325563"/>
          </a:xfrm>
        </p:spPr>
        <p:txBody>
          <a:bodyPr>
            <a:normAutofit/>
          </a:bodyPr>
          <a:lstStyle/>
          <a:p>
            <a:r>
              <a:rPr lang="en-US" sz="2000" dirty="0">
                <a:latin typeface="Verdana" panose="020B0604030504040204" pitchFamily="34" charset="0"/>
                <a:ea typeface="Verdana" panose="020B0604030504040204" pitchFamily="34" charset="0"/>
              </a:rPr>
              <a:t>The University of Chicago’s Recharge compliance function is the responsibility of the Cost Analysis group within Accounting and Financial Reporting in the Financial Services Department. It has two staff members that oversee recharge compliance for the campus.</a:t>
            </a:r>
          </a:p>
        </p:txBody>
      </p:sp>
      <p:graphicFrame>
        <p:nvGraphicFramePr>
          <p:cNvPr id="4" name="Content Placeholder 3">
            <a:extLst>
              <a:ext uri="{FF2B5EF4-FFF2-40B4-BE49-F238E27FC236}">
                <a16:creationId xmlns:a16="http://schemas.microsoft.com/office/drawing/2014/main" id="{09CCE8C9-ACC4-36A6-6F83-E673DDDBCBB7}"/>
              </a:ext>
            </a:extLst>
          </p:cNvPr>
          <p:cNvGraphicFramePr>
            <a:graphicFrameLocks noGrp="1"/>
          </p:cNvGraphicFramePr>
          <p:nvPr>
            <p:ph idx="1"/>
            <p:extLst>
              <p:ext uri="{D42A27DB-BD31-4B8C-83A1-F6EECF244321}">
                <p14:modId xmlns:p14="http://schemas.microsoft.com/office/powerpoint/2010/main" val="2639897823"/>
              </p:ext>
            </p:extLst>
          </p:nvPr>
        </p:nvGraphicFramePr>
        <p:xfrm>
          <a:off x="641838" y="1690688"/>
          <a:ext cx="10908323"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a:extLst>
              <a:ext uri="{FF2B5EF4-FFF2-40B4-BE49-F238E27FC236}">
                <a16:creationId xmlns:a16="http://schemas.microsoft.com/office/drawing/2014/main" id="{E08B9D12-AB60-7D34-6BC2-87AD576407E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83044" y="6150114"/>
            <a:ext cx="1528482" cy="707886"/>
          </a:xfrm>
          <a:prstGeom prst="rect">
            <a:avLst/>
          </a:prstGeom>
        </p:spPr>
      </p:pic>
    </p:spTree>
    <p:extLst>
      <p:ext uri="{BB962C8B-B14F-4D97-AF65-F5344CB8AC3E}">
        <p14:creationId xmlns:p14="http://schemas.microsoft.com/office/powerpoint/2010/main" val="3524355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355C9-10AB-BE73-A0CA-EA2AA0033055}"/>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What is a Recharge Operation?</a:t>
            </a:r>
          </a:p>
        </p:txBody>
      </p:sp>
      <p:sp>
        <p:nvSpPr>
          <p:cNvPr id="3" name="Content Placeholder 2">
            <a:extLst>
              <a:ext uri="{FF2B5EF4-FFF2-40B4-BE49-F238E27FC236}">
                <a16:creationId xmlns:a16="http://schemas.microsoft.com/office/drawing/2014/main" id="{9EDC23F9-DD82-7D06-ACBE-626070BD52A1}"/>
              </a:ext>
            </a:extLst>
          </p:cNvPr>
          <p:cNvSpPr>
            <a:spLocks noGrp="1"/>
          </p:cNvSpPr>
          <p:nvPr>
            <p:ph idx="1"/>
          </p:nvPr>
        </p:nvSpPr>
        <p:spPr>
          <a:xfrm>
            <a:off x="838200" y="1825625"/>
            <a:ext cx="10515600" cy="3759249"/>
          </a:xfrm>
        </p:spPr>
        <p:txBody>
          <a:bodyPr>
            <a:normAutofit/>
          </a:bodyPr>
          <a:lstStyle/>
          <a:p>
            <a:pPr marL="0" indent="0">
              <a:buNone/>
            </a:pPr>
            <a:r>
              <a:rPr lang="en-US" sz="2400" dirty="0">
                <a:latin typeface="Verdana" panose="020B0604030504040204" pitchFamily="34" charset="0"/>
                <a:ea typeface="Verdana" panose="020B0604030504040204" pitchFamily="34" charset="0"/>
              </a:rPr>
              <a:t>Recharge Operations are shared resources that provide access to instruments, technologies, as well as expert consultation and other services to scientific and clinical investigators, other University personnel and the general public may be served incidentally by the operation.  </a:t>
            </a:r>
          </a:p>
          <a:p>
            <a:pPr marL="0" indent="0">
              <a:buNone/>
            </a:pPr>
            <a:endParaRPr lang="en-US" sz="2400" dirty="0">
              <a:latin typeface="Verdana" panose="020B0604030504040204" pitchFamily="34" charset="0"/>
              <a:ea typeface="Verdana" panose="020B0604030504040204" pitchFamily="34" charset="0"/>
            </a:endParaRPr>
          </a:p>
          <a:p>
            <a:pPr marL="0" indent="0">
              <a:buNone/>
            </a:pPr>
            <a:r>
              <a:rPr lang="en-US" sz="2400" dirty="0">
                <a:latin typeface="Verdana" panose="020B0604030504040204" pitchFamily="34" charset="0"/>
                <a:ea typeface="Verdana" panose="020B0604030504040204" pitchFamily="34" charset="0"/>
              </a:rPr>
              <a:t>A Recharge Operation charges a fee directly related to the recovery of the goods or services provided and must breakeven over time.  In addition, only federally allowable expenses may be included in recharge rates.</a:t>
            </a:r>
          </a:p>
        </p:txBody>
      </p:sp>
      <p:pic>
        <p:nvPicPr>
          <p:cNvPr id="4" name="Graphic 3">
            <a:extLst>
              <a:ext uri="{FF2B5EF4-FFF2-40B4-BE49-F238E27FC236}">
                <a16:creationId xmlns:a16="http://schemas.microsoft.com/office/drawing/2014/main" id="{9A40C8FD-E0B0-DA08-1006-E25FEAE4EB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07481" y="5957957"/>
            <a:ext cx="1528482" cy="707886"/>
          </a:xfrm>
          <a:prstGeom prst="rect">
            <a:avLst/>
          </a:prstGeom>
        </p:spPr>
      </p:pic>
    </p:spTree>
    <p:extLst>
      <p:ext uri="{BB962C8B-B14F-4D97-AF65-F5344CB8AC3E}">
        <p14:creationId xmlns:p14="http://schemas.microsoft.com/office/powerpoint/2010/main" val="270281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966F0B-FC76-D71B-54C0-FEB664A7DE20}"/>
              </a:ext>
            </a:extLst>
          </p:cNvPr>
          <p:cNvSpPr>
            <a:spLocks noGrp="1"/>
          </p:cNvSpPr>
          <p:nvPr>
            <p:ph type="ctrTitle"/>
          </p:nvPr>
        </p:nvSpPr>
        <p:spPr>
          <a:xfrm>
            <a:off x="1144173" y="274320"/>
            <a:ext cx="9144000" cy="1195754"/>
          </a:xfrm>
        </p:spPr>
        <p:txBody>
          <a:bodyPr>
            <a:noAutofit/>
          </a:bodyPr>
          <a:lstStyle/>
          <a:p>
            <a:pPr algn="l"/>
            <a:r>
              <a:rPr lang="en-US" sz="4000" dirty="0">
                <a:solidFill>
                  <a:srgbClr val="800000"/>
                </a:solidFill>
                <a:latin typeface="Verdana" panose="020B0604030504040204" pitchFamily="34" charset="0"/>
                <a:ea typeface="Verdana" panose="020B0604030504040204" pitchFamily="34" charset="0"/>
              </a:rPr>
              <a:t>There are four types of Recharge Operations</a:t>
            </a:r>
          </a:p>
        </p:txBody>
      </p:sp>
      <p:sp>
        <p:nvSpPr>
          <p:cNvPr id="5" name="Subtitle 4">
            <a:extLst>
              <a:ext uri="{FF2B5EF4-FFF2-40B4-BE49-F238E27FC236}">
                <a16:creationId xmlns:a16="http://schemas.microsoft.com/office/drawing/2014/main" id="{EE93B0B7-B083-4D26-7C27-6F66607EBC14}"/>
              </a:ext>
            </a:extLst>
          </p:cNvPr>
          <p:cNvSpPr>
            <a:spLocks noGrp="1"/>
          </p:cNvSpPr>
          <p:nvPr>
            <p:ph type="subTitle" idx="1"/>
          </p:nvPr>
        </p:nvSpPr>
        <p:spPr>
          <a:xfrm>
            <a:off x="1144173" y="1744394"/>
            <a:ext cx="9144000" cy="4839286"/>
          </a:xfrm>
        </p:spPr>
        <p:txBody>
          <a:bodyPr>
            <a:normAutofit lnSpcReduction="10000"/>
          </a:bodyPr>
          <a:lstStyle/>
          <a:p>
            <a:pPr marL="457200" indent="-457200" algn="l">
              <a:buFont typeface="Arial" panose="020B0604020202020204" pitchFamily="34" charset="0"/>
              <a:buChar char="•"/>
            </a:pPr>
            <a:r>
              <a:rPr lang="en-US" sz="1400" b="1" dirty="0">
                <a:latin typeface="Verdana" panose="020B0604030504040204" pitchFamily="34" charset="0"/>
                <a:ea typeface="Verdana" panose="020B0604030504040204" pitchFamily="34" charset="0"/>
              </a:rPr>
              <a:t>Recharge Center</a:t>
            </a:r>
            <a:r>
              <a:rPr lang="en-US" sz="1400" dirty="0">
                <a:latin typeface="Verdana" panose="020B0604030504040204" pitchFamily="34" charset="0"/>
                <a:ea typeface="Verdana" panose="020B0604030504040204" pitchFamily="34" charset="0"/>
              </a:rPr>
              <a:t>: An operating activity established for the primary purpose of providing goods and/or services to a segment of the University community for a fee, typically offered as a convenience to the employees and students of a department/division rather than the entire university community. Annual operating budgets to provide the goods and/or services will normally be less than $100,000. Recharge Centers have annual charges to federal awards of less than $10,000. Copy centers and stockrooms are examples of a Recharge Center.</a:t>
            </a:r>
          </a:p>
          <a:p>
            <a:pPr marL="457200" indent="-457200" algn="l">
              <a:buFont typeface="Arial" panose="020B0604020202020204" pitchFamily="34" charset="0"/>
              <a:buChar char="•"/>
            </a:pPr>
            <a:r>
              <a:rPr lang="en-US" sz="1400" b="1" dirty="0">
                <a:latin typeface="Verdana" panose="020B0604030504040204" pitchFamily="34" charset="0"/>
                <a:ea typeface="Verdana" panose="020B0604030504040204" pitchFamily="34" charset="0"/>
              </a:rPr>
              <a:t>Service Center</a:t>
            </a:r>
            <a:r>
              <a:rPr lang="en-US" sz="1400" dirty="0">
                <a:latin typeface="Verdana" panose="020B0604030504040204" pitchFamily="34" charset="0"/>
                <a:ea typeface="Verdana" panose="020B0604030504040204" pitchFamily="34" charset="0"/>
              </a:rPr>
              <a:t>: An operating activity established for the primary purpose of providing goods and/or services to the University community for a fee, typically intended for University wide consumption and is not departmental/college based. Annual operating budgets to provide the goods and/or services is greater than $100,000. Service Centers have annual charges to federal awards of $10,000 or greater. The Cylinder Gas Shop and the Immunohistochemistry Core are examples of a Service Center.</a:t>
            </a:r>
          </a:p>
          <a:p>
            <a:pPr marL="457200" indent="-457200" algn="l">
              <a:buFont typeface="Arial" panose="020B0604020202020204" pitchFamily="34" charset="0"/>
              <a:buChar char="•"/>
            </a:pPr>
            <a:r>
              <a:rPr lang="en-US" sz="1400" b="1" dirty="0">
                <a:latin typeface="Verdana" panose="020B0604030504040204" pitchFamily="34" charset="0"/>
                <a:ea typeface="Verdana" panose="020B0604030504040204" pitchFamily="34" charset="0"/>
              </a:rPr>
              <a:t>Specialized Service Facility:</a:t>
            </a:r>
            <a:r>
              <a:rPr lang="en-US" sz="1400" dirty="0">
                <a:latin typeface="Verdana" panose="020B0604030504040204" pitchFamily="34" charset="0"/>
                <a:ea typeface="Verdana" panose="020B0604030504040204" pitchFamily="34" charset="0"/>
              </a:rPr>
              <a:t> A Specialized Service Facility (SSF) is defined by Uniform Guidance (see 2 C.F.R. §200.468) as a highly complex or highly specialized facility, whose services are not typically available from an outside vendor. Specialized Service Facilities are designed to include their allocable share of all F&amp;A costs. SSF’s are governed by the Recharge Operation policy. There are no Specialized Service Facilities at the University of Chicago at this time.</a:t>
            </a:r>
          </a:p>
          <a:p>
            <a:pPr marL="457200" indent="-457200" algn="l">
              <a:buFont typeface="Arial" panose="020B0604020202020204" pitchFamily="34" charset="0"/>
              <a:buChar char="•"/>
            </a:pPr>
            <a:r>
              <a:rPr lang="en-US" sz="1400" b="1" dirty="0">
                <a:latin typeface="Verdana" panose="020B0604030504040204" pitchFamily="34" charset="0"/>
                <a:ea typeface="Verdana" panose="020B0604030504040204" pitchFamily="34" charset="0"/>
              </a:rPr>
              <a:t>Pass Through:</a:t>
            </a:r>
            <a:r>
              <a:rPr lang="en-US" sz="1400" dirty="0">
                <a:latin typeface="Verdana" panose="020B0604030504040204" pitchFamily="34" charset="0"/>
                <a:ea typeface="Verdana" panose="020B0604030504040204" pitchFamily="34" charset="0"/>
              </a:rPr>
              <a:t>  A Pass-through provides goods and/or services to the University community and the charge is equal to the purchase price with no mark up for administrative or other recharge expenses.  The Pass-through purchases the goods/services from a vendor and then recharges users.  While these operations do not need to submit a questionnaire and annual rate template, they do need to submit an annual Pass-through Confirmation form that confirms that they are still operating as a Pass-through. Dry Ice and Liquid Nitrogen are examples of a Pass-through recharge operation. </a:t>
            </a:r>
          </a:p>
        </p:txBody>
      </p:sp>
      <p:pic>
        <p:nvPicPr>
          <p:cNvPr id="6" name="Graphic 5">
            <a:extLst>
              <a:ext uri="{FF2B5EF4-FFF2-40B4-BE49-F238E27FC236}">
                <a16:creationId xmlns:a16="http://schemas.microsoft.com/office/drawing/2014/main" id="{396C0AC1-212A-403B-B061-08FA036D9A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32669" y="6150114"/>
            <a:ext cx="1528482" cy="707886"/>
          </a:xfrm>
          <a:prstGeom prst="rect">
            <a:avLst/>
          </a:prstGeom>
        </p:spPr>
      </p:pic>
    </p:spTree>
    <p:extLst>
      <p:ext uri="{BB962C8B-B14F-4D97-AF65-F5344CB8AC3E}">
        <p14:creationId xmlns:p14="http://schemas.microsoft.com/office/powerpoint/2010/main" val="147320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ADF0E-59DD-204A-F318-00EF38B39A15}"/>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Recharges should be established if:</a:t>
            </a:r>
          </a:p>
        </p:txBody>
      </p:sp>
      <p:sp>
        <p:nvSpPr>
          <p:cNvPr id="3" name="Content Placeholder 2">
            <a:extLst>
              <a:ext uri="{FF2B5EF4-FFF2-40B4-BE49-F238E27FC236}">
                <a16:creationId xmlns:a16="http://schemas.microsoft.com/office/drawing/2014/main" id="{03D28454-69F8-7505-E13B-FFBCC05A8A9D}"/>
              </a:ext>
            </a:extLst>
          </p:cNvPr>
          <p:cNvSpPr>
            <a:spLocks noGrp="1"/>
          </p:cNvSpPr>
          <p:nvPr>
            <p:ph idx="1"/>
          </p:nvPr>
        </p:nvSpPr>
        <p:spPr>
          <a:xfrm>
            <a:off x="838200" y="1690688"/>
            <a:ext cx="10515600" cy="4486275"/>
          </a:xfrm>
          <a:ln w="12700">
            <a:noFill/>
          </a:ln>
        </p:spPr>
        <p:txBody>
          <a:bodyPr>
            <a:noAutofit/>
          </a:bodyPr>
          <a:lstStyle/>
          <a:p>
            <a:pPr marL="1143000" marR="0" lvl="2" indent="-228600">
              <a:spcBef>
                <a:spcPts val="0"/>
              </a:spcBef>
              <a:spcAft>
                <a:spcPts val="0"/>
              </a:spcAft>
              <a:buSzPts val="1200"/>
              <a:buFont typeface="Symbol" panose="05050102010706020507" pitchFamily="18" charset="2"/>
              <a:buChar char=""/>
              <a:tabLst>
                <a:tab pos="1078865" algn="l"/>
                <a:tab pos="1079500" algn="l"/>
              </a:tabLst>
            </a:pPr>
            <a:endParaRPr lang="en-US" sz="2400" dirty="0">
              <a:effectLst/>
              <a:latin typeface="Verdana" panose="020B0604030504040204" pitchFamily="34" charset="0"/>
              <a:ea typeface="Verdana" panose="020B0604030504040204" pitchFamily="34" charset="0"/>
              <a:cs typeface="Calibri" panose="020F0502020204030204" pitchFamily="34" charset="0"/>
            </a:endParaRPr>
          </a:p>
          <a:p>
            <a:pPr marL="1143000" marR="0" lvl="2" indent="-228600">
              <a:spcBef>
                <a:spcPts val="0"/>
              </a:spcBef>
              <a:spcAft>
                <a:spcPts val="0"/>
              </a:spcAft>
              <a:buSzPts val="1200"/>
              <a:buFont typeface="Symbol" panose="05050102010706020507" pitchFamily="18" charset="2"/>
              <a:buChar char=""/>
              <a:tabLst>
                <a:tab pos="1078865" algn="l"/>
                <a:tab pos="1079500" algn="l"/>
              </a:tabLst>
            </a:pPr>
            <a:r>
              <a:rPr lang="en-US" sz="2400" dirty="0">
                <a:effectLst/>
                <a:latin typeface="Verdana" panose="020B0604030504040204" pitchFamily="34" charset="0"/>
                <a:ea typeface="Verdana" panose="020B0604030504040204" pitchFamily="34" charset="0"/>
                <a:cs typeface="Calibri" panose="020F0502020204030204" pitchFamily="34" charset="0"/>
              </a:rPr>
              <a:t>Service is not available elsewhere on</a:t>
            </a:r>
            <a:r>
              <a:rPr lang="en-US" sz="2400" spc="-35" dirty="0">
                <a:effectLst/>
                <a:latin typeface="Verdana" panose="020B0604030504040204" pitchFamily="34" charset="0"/>
                <a:ea typeface="Verdana" panose="020B0604030504040204" pitchFamily="34" charset="0"/>
                <a:cs typeface="Calibri" panose="020F0502020204030204" pitchFamily="34" charset="0"/>
              </a:rPr>
              <a:t> </a:t>
            </a:r>
            <a:r>
              <a:rPr lang="en-US" sz="2400" dirty="0">
                <a:effectLst/>
                <a:latin typeface="Verdana" panose="020B0604030504040204" pitchFamily="34" charset="0"/>
                <a:ea typeface="Verdana" panose="020B0604030504040204" pitchFamily="34" charset="0"/>
                <a:cs typeface="Calibri" panose="020F0502020204030204" pitchFamily="34" charset="0"/>
              </a:rPr>
              <a:t>campus.</a:t>
            </a:r>
            <a:endParaRPr lang="en-US" sz="2400" dirty="0">
              <a:effectLst/>
              <a:latin typeface="Verdana" panose="020B0604030504040204" pitchFamily="34" charset="0"/>
              <a:ea typeface="Verdana" panose="020B0604030504040204" pitchFamily="34" charset="0"/>
              <a:cs typeface="Symbol" panose="05050102010706020507" pitchFamily="18" charset="2"/>
            </a:endParaRPr>
          </a:p>
          <a:p>
            <a:pPr marL="1143000" marR="917575" lvl="2" indent="-228600">
              <a:spcBef>
                <a:spcPts val="0"/>
              </a:spcBef>
              <a:spcAft>
                <a:spcPts val="0"/>
              </a:spcAft>
              <a:buSzPts val="1200"/>
              <a:buFont typeface="Symbol" panose="05050102010706020507" pitchFamily="18" charset="2"/>
              <a:buChar char=""/>
              <a:tabLst>
                <a:tab pos="1078865" algn="l"/>
                <a:tab pos="1079500" algn="l"/>
              </a:tabLst>
            </a:pPr>
            <a:r>
              <a:rPr lang="en-US" sz="2400" dirty="0">
                <a:effectLst/>
                <a:latin typeface="Verdana" panose="020B0604030504040204" pitchFamily="34" charset="0"/>
                <a:ea typeface="Verdana" panose="020B0604030504040204" pitchFamily="34" charset="0"/>
                <a:cs typeface="Calibri" panose="020F0502020204030204" pitchFamily="34" charset="0"/>
              </a:rPr>
              <a:t>Service is identifiable as opposed to general.</a:t>
            </a:r>
            <a:endParaRPr lang="en-US" sz="2400" dirty="0">
              <a:effectLst/>
              <a:latin typeface="Verdana" panose="020B0604030504040204" pitchFamily="34" charset="0"/>
              <a:ea typeface="Verdana" panose="020B0604030504040204" pitchFamily="34" charset="0"/>
              <a:cs typeface="Symbol" panose="05050102010706020507" pitchFamily="18" charset="2"/>
            </a:endParaRPr>
          </a:p>
          <a:p>
            <a:pPr marL="1143000" marR="0" lvl="2" indent="-228600">
              <a:spcBef>
                <a:spcPts val="0"/>
              </a:spcBef>
              <a:spcAft>
                <a:spcPts val="0"/>
              </a:spcAft>
              <a:buSzPts val="1200"/>
              <a:buFont typeface="Symbol" panose="05050102010706020507" pitchFamily="18" charset="2"/>
              <a:buChar char=""/>
              <a:tabLst>
                <a:tab pos="1078865" algn="l"/>
                <a:tab pos="1079500" algn="l"/>
              </a:tabLst>
            </a:pPr>
            <a:r>
              <a:rPr lang="en-US" sz="2400" dirty="0">
                <a:effectLst/>
                <a:latin typeface="Verdana" panose="020B0604030504040204" pitchFamily="34" charset="0"/>
                <a:ea typeface="Verdana" panose="020B0604030504040204" pitchFamily="34" charset="0"/>
                <a:cs typeface="Calibri" panose="020F0502020204030204" pitchFamily="34" charset="0"/>
              </a:rPr>
              <a:t>Separate costs and budgets can be clearly defined for these </a:t>
            </a:r>
            <a:r>
              <a:rPr lang="en-US" sz="2400" spc="10" dirty="0">
                <a:effectLst/>
                <a:latin typeface="Verdana" panose="020B0604030504040204" pitchFamily="34" charset="0"/>
                <a:ea typeface="Verdana" panose="020B0604030504040204" pitchFamily="34" charset="0"/>
                <a:cs typeface="Calibri" panose="020F0502020204030204" pitchFamily="34" charset="0"/>
              </a:rPr>
              <a:t>activities.</a:t>
            </a:r>
            <a:endParaRPr lang="en-US" sz="2400" dirty="0">
              <a:effectLst/>
              <a:latin typeface="Verdana" panose="020B0604030504040204" pitchFamily="34" charset="0"/>
              <a:ea typeface="Verdana" panose="020B0604030504040204" pitchFamily="34" charset="0"/>
              <a:cs typeface="Symbol" panose="05050102010706020507" pitchFamily="18" charset="2"/>
            </a:endParaRPr>
          </a:p>
          <a:p>
            <a:pPr marL="1143000" marR="0" lvl="2" indent="-228600">
              <a:spcBef>
                <a:spcPts val="0"/>
              </a:spcBef>
              <a:spcAft>
                <a:spcPts val="0"/>
              </a:spcAft>
              <a:buSzPts val="1200"/>
              <a:buFont typeface="Symbol" panose="05050102010706020507" pitchFamily="18" charset="2"/>
              <a:buChar char=""/>
              <a:tabLst>
                <a:tab pos="1078865" algn="l"/>
                <a:tab pos="1079500" algn="l"/>
              </a:tabLst>
            </a:pPr>
            <a:r>
              <a:rPr lang="en-US" sz="2400" dirty="0">
                <a:effectLst/>
                <a:latin typeface="Verdana" panose="020B0604030504040204" pitchFamily="34" charset="0"/>
                <a:ea typeface="Verdana" panose="020B0604030504040204" pitchFamily="34" charset="0"/>
                <a:cs typeface="Calibri" panose="020F0502020204030204" pitchFamily="34" charset="0"/>
              </a:rPr>
              <a:t>Need for this service is</a:t>
            </a:r>
            <a:r>
              <a:rPr lang="en-US" sz="2400" spc="-50" dirty="0">
                <a:effectLst/>
                <a:latin typeface="Verdana" panose="020B0604030504040204" pitchFamily="34" charset="0"/>
                <a:ea typeface="Verdana" panose="020B0604030504040204" pitchFamily="34" charset="0"/>
                <a:cs typeface="Calibri" panose="020F0502020204030204" pitchFamily="34" charset="0"/>
              </a:rPr>
              <a:t> </a:t>
            </a:r>
            <a:r>
              <a:rPr lang="en-US" sz="2400" spc="-25" dirty="0">
                <a:effectLst/>
                <a:latin typeface="Verdana" panose="020B0604030504040204" pitchFamily="34" charset="0"/>
                <a:ea typeface="Verdana" panose="020B0604030504040204" pitchFamily="34" charset="0"/>
                <a:cs typeface="Calibri" panose="020F0502020204030204" pitchFamily="34" charset="0"/>
              </a:rPr>
              <a:t>long-term.</a:t>
            </a:r>
            <a:endParaRPr lang="en-US" sz="2400" dirty="0">
              <a:effectLst/>
              <a:latin typeface="Verdana" panose="020B0604030504040204" pitchFamily="34" charset="0"/>
              <a:ea typeface="Verdana" panose="020B0604030504040204" pitchFamily="34" charset="0"/>
              <a:cs typeface="Symbol" panose="05050102010706020507" pitchFamily="18" charset="2"/>
            </a:endParaRPr>
          </a:p>
          <a:p>
            <a:pPr marL="1143000" marR="0" lvl="2" indent="-228600">
              <a:spcBef>
                <a:spcPts val="0"/>
              </a:spcBef>
              <a:spcAft>
                <a:spcPts val="0"/>
              </a:spcAft>
              <a:buSzPts val="1200"/>
              <a:buFont typeface="Symbol" panose="05050102010706020507" pitchFamily="18" charset="2"/>
              <a:buChar char=""/>
              <a:tabLst>
                <a:tab pos="1078865" algn="l"/>
                <a:tab pos="1079500" algn="l"/>
              </a:tabLst>
            </a:pPr>
            <a:r>
              <a:rPr lang="en-US" sz="2400" dirty="0">
                <a:effectLst/>
                <a:latin typeface="Verdana" panose="020B0604030504040204" pitchFamily="34" charset="0"/>
                <a:ea typeface="Verdana" panose="020B0604030504040204" pitchFamily="34" charset="0"/>
                <a:cs typeface="Calibri" panose="020F0502020204030204" pitchFamily="34" charset="0"/>
              </a:rPr>
              <a:t>Service is provided for or subsidized by a federal</a:t>
            </a:r>
            <a:r>
              <a:rPr lang="en-US" sz="2400" spc="-20" dirty="0">
                <a:effectLst/>
                <a:latin typeface="Verdana" panose="020B0604030504040204" pitchFamily="34" charset="0"/>
                <a:ea typeface="Verdana" panose="020B0604030504040204" pitchFamily="34" charset="0"/>
                <a:cs typeface="Calibri" panose="020F0502020204030204" pitchFamily="34" charset="0"/>
              </a:rPr>
              <a:t> </a:t>
            </a:r>
            <a:r>
              <a:rPr lang="en-US" sz="2400" dirty="0">
                <a:effectLst/>
                <a:latin typeface="Verdana" panose="020B0604030504040204" pitchFamily="34" charset="0"/>
                <a:ea typeface="Verdana" panose="020B0604030504040204" pitchFamily="34" charset="0"/>
                <a:cs typeface="Calibri" panose="020F0502020204030204" pitchFamily="34" charset="0"/>
              </a:rPr>
              <a:t>award.</a:t>
            </a:r>
            <a:endParaRPr lang="en-US" sz="2400" dirty="0">
              <a:effectLst/>
              <a:latin typeface="Verdana" panose="020B0604030504040204" pitchFamily="34" charset="0"/>
              <a:ea typeface="Verdana" panose="020B0604030504040204" pitchFamily="34" charset="0"/>
              <a:cs typeface="Symbol" panose="05050102010706020507" pitchFamily="18" charset="2"/>
            </a:endParaRPr>
          </a:p>
          <a:p>
            <a:pPr marL="1143000" marR="841375" lvl="2" indent="-228600">
              <a:spcBef>
                <a:spcPts val="0"/>
              </a:spcBef>
              <a:spcAft>
                <a:spcPts val="0"/>
              </a:spcAft>
              <a:buSzPts val="1200"/>
              <a:buFont typeface="Symbol" panose="05050102010706020507" pitchFamily="18" charset="2"/>
              <a:buChar char=""/>
              <a:tabLst>
                <a:tab pos="1078865" algn="l"/>
                <a:tab pos="1079500" algn="l"/>
              </a:tabLst>
            </a:pPr>
            <a:r>
              <a:rPr lang="en-US" sz="2400" dirty="0">
                <a:effectLst/>
                <a:latin typeface="Verdana" panose="020B0604030504040204" pitchFamily="34" charset="0"/>
                <a:ea typeface="Verdana" panose="020B0604030504040204" pitchFamily="34" charset="0"/>
                <a:cs typeface="Calibri" panose="020F0502020204030204" pitchFamily="34" charset="0"/>
              </a:rPr>
              <a:t>Service will be used by multiple client groups and sources of funds within the University.</a:t>
            </a:r>
            <a:endParaRPr lang="en-US" sz="2400" dirty="0">
              <a:effectLst/>
              <a:latin typeface="Verdana" panose="020B0604030504040204" pitchFamily="34" charset="0"/>
              <a:ea typeface="Verdana" panose="020B0604030504040204" pitchFamily="34" charset="0"/>
              <a:cs typeface="Symbol" panose="05050102010706020507" pitchFamily="18" charset="2"/>
            </a:endParaRPr>
          </a:p>
          <a:p>
            <a:pPr marL="1143000" marR="0" lvl="2" indent="-228600">
              <a:spcBef>
                <a:spcPts val="0"/>
              </a:spcBef>
              <a:spcAft>
                <a:spcPts val="0"/>
              </a:spcAft>
              <a:buSzPts val="1200"/>
              <a:buFont typeface="Symbol" panose="05050102010706020507" pitchFamily="18" charset="2"/>
              <a:buChar char=""/>
              <a:tabLst>
                <a:tab pos="1078865" algn="l"/>
                <a:tab pos="1079500" algn="l"/>
              </a:tabLst>
            </a:pPr>
            <a:r>
              <a:rPr lang="en-US" sz="2400" dirty="0">
                <a:effectLst/>
                <a:latin typeface="Verdana" panose="020B0604030504040204" pitchFamily="34" charset="0"/>
                <a:ea typeface="Verdana" panose="020B0604030504040204" pitchFamily="34" charset="0"/>
                <a:cs typeface="Calibri" panose="020F0502020204030204" pitchFamily="34" charset="0"/>
              </a:rPr>
              <a:t>Volume of service is expected to increase over time.</a:t>
            </a:r>
            <a:endParaRPr lang="en-US" sz="2400" dirty="0">
              <a:effectLst/>
              <a:latin typeface="Verdana" panose="020B0604030504040204" pitchFamily="34" charset="0"/>
              <a:ea typeface="Verdana" panose="020B0604030504040204" pitchFamily="34" charset="0"/>
              <a:cs typeface="Symbol" panose="05050102010706020507" pitchFamily="18" charset="2"/>
            </a:endParaRPr>
          </a:p>
          <a:p>
            <a:pPr marL="1143000" marR="0" lvl="2" indent="-228600">
              <a:spcBef>
                <a:spcPts val="0"/>
              </a:spcBef>
              <a:spcAft>
                <a:spcPts val="0"/>
              </a:spcAft>
              <a:buSzPts val="1200"/>
              <a:buFont typeface="Symbol" panose="05050102010706020507" pitchFamily="18" charset="2"/>
              <a:buChar char=""/>
              <a:tabLst>
                <a:tab pos="1078865" algn="l"/>
                <a:tab pos="1079500" algn="l"/>
              </a:tabLst>
            </a:pPr>
            <a:r>
              <a:rPr lang="en-US" sz="2400" dirty="0">
                <a:effectLst/>
                <a:latin typeface="Verdana" panose="020B0604030504040204" pitchFamily="34" charset="0"/>
                <a:ea typeface="Verdana" panose="020B0604030504040204" pitchFamily="34" charset="0"/>
                <a:cs typeface="Calibri" panose="020F0502020204030204" pitchFamily="34" charset="0"/>
              </a:rPr>
              <a:t>Most of the users will be internal with possible incidental external usage.</a:t>
            </a:r>
            <a:endParaRPr lang="en-US" sz="2400" dirty="0">
              <a:effectLst/>
              <a:latin typeface="Verdana" panose="020B0604030504040204" pitchFamily="34" charset="0"/>
              <a:ea typeface="Verdana" panose="020B0604030504040204" pitchFamily="34" charset="0"/>
              <a:cs typeface="Symbol" panose="05050102010706020507" pitchFamily="18" charset="2"/>
            </a:endParaRPr>
          </a:p>
        </p:txBody>
      </p:sp>
      <p:pic>
        <p:nvPicPr>
          <p:cNvPr id="4" name="Graphic 3">
            <a:extLst>
              <a:ext uri="{FF2B5EF4-FFF2-40B4-BE49-F238E27FC236}">
                <a16:creationId xmlns:a16="http://schemas.microsoft.com/office/drawing/2014/main" id="{FA863830-2018-ED8D-A402-AFDC2D7B1D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46116" y="6039152"/>
            <a:ext cx="1528482" cy="707886"/>
          </a:xfrm>
          <a:prstGeom prst="rect">
            <a:avLst/>
          </a:prstGeom>
        </p:spPr>
      </p:pic>
    </p:spTree>
    <p:extLst>
      <p:ext uri="{BB962C8B-B14F-4D97-AF65-F5344CB8AC3E}">
        <p14:creationId xmlns:p14="http://schemas.microsoft.com/office/powerpoint/2010/main" val="2732305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26F8D-9BF5-5ADE-D820-177535D2F26D}"/>
              </a:ext>
            </a:extLst>
          </p:cNvPr>
          <p:cNvSpPr>
            <a:spLocks noGrp="1"/>
          </p:cNvSpPr>
          <p:nvPr>
            <p:ph type="title"/>
          </p:nvPr>
        </p:nvSpPr>
        <p:spPr>
          <a:xfrm>
            <a:off x="289559" y="132397"/>
            <a:ext cx="10837985" cy="1325563"/>
          </a:xfrm>
        </p:spPr>
        <p:txBody>
          <a:bodyPr>
            <a:normAutofit/>
          </a:bodyPr>
          <a:lstStyle/>
          <a:p>
            <a:r>
              <a:rPr lang="en-US" sz="3600" dirty="0">
                <a:solidFill>
                  <a:srgbClr val="800000"/>
                </a:solidFill>
                <a:latin typeface="Verdana" panose="020B0604030504040204" pitchFamily="34" charset="0"/>
                <a:ea typeface="Verdana" panose="020B0604030504040204" pitchFamily="34" charset="0"/>
              </a:rPr>
              <a:t>Policies that govern Recharge Operations</a:t>
            </a:r>
          </a:p>
        </p:txBody>
      </p:sp>
      <p:sp>
        <p:nvSpPr>
          <p:cNvPr id="8" name="TextBox 7">
            <a:extLst>
              <a:ext uri="{FF2B5EF4-FFF2-40B4-BE49-F238E27FC236}">
                <a16:creationId xmlns:a16="http://schemas.microsoft.com/office/drawing/2014/main" id="{7EAFD584-138A-5F7A-A17B-54A88E3DF8A2}"/>
              </a:ext>
            </a:extLst>
          </p:cNvPr>
          <p:cNvSpPr txBox="1"/>
          <p:nvPr/>
        </p:nvSpPr>
        <p:spPr>
          <a:xfrm>
            <a:off x="478302" y="1457960"/>
            <a:ext cx="10649242" cy="3046988"/>
          </a:xfrm>
          <a:prstGeom prst="rect">
            <a:avLst/>
          </a:prstGeom>
          <a:noFill/>
          <a:ln w="19050">
            <a:noFill/>
          </a:ln>
        </p:spPr>
        <p:txBody>
          <a:bodyPr wrap="square" rtlCol="0">
            <a:spAutoFit/>
          </a:bodyPr>
          <a:lstStyle/>
          <a:p>
            <a:r>
              <a:rPr lang="en-US" sz="2400" dirty="0">
                <a:latin typeface="Verdana" panose="020B0604030504040204" pitchFamily="34" charset="0"/>
                <a:ea typeface="Verdana" panose="020B0604030504040204" pitchFamily="34" charset="0"/>
              </a:rPr>
              <a:t>The University of Chicago</a:t>
            </a:r>
          </a:p>
          <a:p>
            <a:pPr marL="285750" indent="-285750">
              <a:buFont typeface="Arial" panose="020B0604020202020204" pitchFamily="34" charset="0"/>
              <a:buChar char="•"/>
            </a:pPr>
            <a:r>
              <a:rPr lang="en-US" sz="2400" dirty="0">
                <a:solidFill>
                  <a:srgbClr val="00B050"/>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University Policy 1005</a:t>
            </a:r>
            <a:endParaRPr lang="en-US" sz="2400" dirty="0">
              <a:solidFill>
                <a:srgbClr val="00B050"/>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Federal</a:t>
            </a:r>
          </a:p>
          <a:p>
            <a:pPr marL="342900" indent="-342900">
              <a:buFont typeface="Arial" panose="020B0604020202020204" pitchFamily="34" charset="0"/>
              <a:buChar char="•"/>
            </a:pPr>
            <a:r>
              <a:rPr lang="en-US" sz="2400" b="0" i="0" dirty="0">
                <a:solidFill>
                  <a:srgbClr val="333333"/>
                </a:solidFill>
                <a:effectLst/>
                <a:latin typeface="Verdana" panose="020B0604030504040204" pitchFamily="34" charset="0"/>
                <a:ea typeface="Verdana" panose="020B0604030504040204" pitchFamily="34" charset="0"/>
              </a:rPr>
              <a:t>OMB Uniform Administrative Requirements, Cost Principals, and Audit Requirements for Federal Awards (2 C.F.R. §200) (“Uniform Guidance”)</a:t>
            </a:r>
            <a:r>
              <a:rPr lang="en-US" sz="2400" b="0" i="0" dirty="0">
                <a:solidFill>
                  <a:srgbClr val="333333"/>
                </a:solidFill>
                <a:effectLst/>
                <a:latin typeface="ProximaNova-Regular"/>
              </a:rPr>
              <a:t>.</a:t>
            </a:r>
          </a:p>
          <a:p>
            <a:pPr marL="800100" lvl="1" indent="-342900">
              <a:buFont typeface="Arial" panose="020B0604020202020204" pitchFamily="34" charset="0"/>
              <a:buChar char="•"/>
            </a:pPr>
            <a:r>
              <a:rPr lang="en-US" sz="2400" dirty="0">
                <a:solidFill>
                  <a:srgbClr val="00B050"/>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Uniform Guidance</a:t>
            </a:r>
            <a:endParaRPr lang="en-US" sz="2400" dirty="0">
              <a:solidFill>
                <a:srgbClr val="00B050"/>
              </a:solidFill>
              <a:latin typeface="Verdana" panose="020B0604030504040204" pitchFamily="34" charset="0"/>
              <a:ea typeface="Verdana" panose="020B0604030504040204" pitchFamily="34" charset="0"/>
            </a:endParaRPr>
          </a:p>
        </p:txBody>
      </p:sp>
      <p:pic>
        <p:nvPicPr>
          <p:cNvPr id="9" name="Graphic 8">
            <a:extLst>
              <a:ext uri="{FF2B5EF4-FFF2-40B4-BE49-F238E27FC236}">
                <a16:creationId xmlns:a16="http://schemas.microsoft.com/office/drawing/2014/main" id="{D6BF509B-2DA0-8489-93D3-80374EE140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92328" y="6017717"/>
            <a:ext cx="1528482" cy="707886"/>
          </a:xfrm>
          <a:prstGeom prst="rect">
            <a:avLst/>
          </a:prstGeom>
        </p:spPr>
      </p:pic>
    </p:spTree>
    <p:extLst>
      <p:ext uri="{BB962C8B-B14F-4D97-AF65-F5344CB8AC3E}">
        <p14:creationId xmlns:p14="http://schemas.microsoft.com/office/powerpoint/2010/main" val="299262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C01E-54A6-C0DB-A36E-EC0364305819}"/>
              </a:ext>
            </a:extLst>
          </p:cNvPr>
          <p:cNvSpPr>
            <a:spLocks noGrp="1"/>
          </p:cNvSpPr>
          <p:nvPr>
            <p:ph type="title"/>
          </p:nvPr>
        </p:nvSpPr>
        <p:spPr/>
        <p:txBody>
          <a:bodyPr>
            <a:normAutofit/>
          </a:bodyPr>
          <a:lstStyle/>
          <a:p>
            <a:r>
              <a:rPr lang="en-US" sz="4000" dirty="0">
                <a:solidFill>
                  <a:srgbClr val="800000"/>
                </a:solidFill>
                <a:latin typeface="Verdana" panose="020B0604030504040204" pitchFamily="34" charset="0"/>
                <a:ea typeface="Verdana" panose="020B0604030504040204" pitchFamily="34" charset="0"/>
              </a:rPr>
              <a:t>Federal Requirements</a:t>
            </a:r>
          </a:p>
        </p:txBody>
      </p:sp>
      <p:sp>
        <p:nvSpPr>
          <p:cNvPr id="3" name="Content Placeholder 2">
            <a:extLst>
              <a:ext uri="{FF2B5EF4-FFF2-40B4-BE49-F238E27FC236}">
                <a16:creationId xmlns:a16="http://schemas.microsoft.com/office/drawing/2014/main" id="{4DB42798-2765-518B-CBE4-7CCB260D069F}"/>
              </a:ext>
            </a:extLst>
          </p:cNvPr>
          <p:cNvSpPr>
            <a:spLocks noGrp="1"/>
          </p:cNvSpPr>
          <p:nvPr>
            <p:ph idx="1"/>
          </p:nvPr>
        </p:nvSpPr>
        <p:spPr>
          <a:xfrm>
            <a:off x="978877" y="1561514"/>
            <a:ext cx="10515600" cy="4480512"/>
          </a:xfrm>
        </p:spPr>
        <p:txBody>
          <a:bodyPr>
            <a:normAutofit fontScale="92500" lnSpcReduction="20000"/>
          </a:bodyPr>
          <a:lstStyle/>
          <a:p>
            <a:pPr algn="l"/>
            <a:endParaRPr lang="en-US" sz="1800" b="0" i="0" u="none" strike="noStrike" baseline="0" dirty="0">
              <a:solidFill>
                <a:srgbClr val="000000"/>
              </a:solidFill>
              <a:latin typeface="Arial" panose="020B0604020202020204" pitchFamily="34" charset="0"/>
            </a:endParaRPr>
          </a:p>
          <a:p>
            <a:r>
              <a:rPr lang="en-US" sz="2600" dirty="0">
                <a:latin typeface="Verdana" panose="020B0604030504040204" pitchFamily="34" charset="0"/>
                <a:ea typeface="Verdana" panose="020B0604030504040204" pitchFamily="34" charset="0"/>
              </a:rPr>
              <a:t>Rates must be based on actual usage of the services.</a:t>
            </a:r>
          </a:p>
          <a:p>
            <a:r>
              <a:rPr lang="en-US" sz="2600" dirty="0">
                <a:latin typeface="Verdana" panose="020B0604030504040204" pitchFamily="34" charset="0"/>
                <a:ea typeface="Verdana" panose="020B0604030504040204" pitchFamily="34" charset="0"/>
              </a:rPr>
              <a:t>The schedule of rates should be established using a documented method.</a:t>
            </a:r>
          </a:p>
          <a:p>
            <a:r>
              <a:rPr lang="en-US" sz="2600" dirty="0">
                <a:latin typeface="Verdana" panose="020B0604030504040204" pitchFamily="34" charset="0"/>
                <a:ea typeface="Verdana" panose="020B0604030504040204" pitchFamily="34" charset="0"/>
              </a:rPr>
              <a:t>Rates may not discriminate against federally supported activities of the institution, including usage by the institution for internal purposes.</a:t>
            </a:r>
          </a:p>
          <a:p>
            <a:r>
              <a:rPr lang="en-US" sz="2600" dirty="0">
                <a:latin typeface="Verdana" panose="020B0604030504040204" pitchFamily="34" charset="0"/>
                <a:ea typeface="Verdana" panose="020B0604030504040204" pitchFamily="34" charset="0"/>
              </a:rPr>
              <a:t>Rates must be designed to recover only the aggregate costs of the services.  The costs charged for providing each service generally consists of its direct costs only.</a:t>
            </a:r>
          </a:p>
          <a:p>
            <a:r>
              <a:rPr lang="en-US" sz="2600" dirty="0">
                <a:latin typeface="Verdana" panose="020B0604030504040204" pitchFamily="34" charset="0"/>
                <a:ea typeface="Verdana" panose="020B0604030504040204" pitchFamily="34" charset="0"/>
              </a:rPr>
              <a:t>Rates shall be reviewed and if required adjusted at least every other year and shall take into consideration any operating deficit or surplus of the previous period(s).</a:t>
            </a:r>
          </a:p>
          <a:p>
            <a:r>
              <a:rPr lang="en-US" sz="2600" dirty="0">
                <a:latin typeface="Verdana" panose="020B0604030504040204" pitchFamily="34" charset="0"/>
                <a:ea typeface="Verdana" panose="020B0604030504040204" pitchFamily="34" charset="0"/>
              </a:rPr>
              <a:t>Records must be retained and made available to federal officials.</a:t>
            </a:r>
          </a:p>
          <a:p>
            <a:pPr marL="0" indent="0">
              <a:buNone/>
            </a:pPr>
            <a:endParaRPr lang="en-US" dirty="0">
              <a:latin typeface="Verdana" panose="020B0604030504040204" pitchFamily="34" charset="0"/>
              <a:ea typeface="Verdana" panose="020B0604030504040204" pitchFamily="34" charset="0"/>
            </a:endParaRPr>
          </a:p>
        </p:txBody>
      </p:sp>
      <p:pic>
        <p:nvPicPr>
          <p:cNvPr id="4" name="Graphic 3">
            <a:extLst>
              <a:ext uri="{FF2B5EF4-FFF2-40B4-BE49-F238E27FC236}">
                <a16:creationId xmlns:a16="http://schemas.microsoft.com/office/drawing/2014/main" id="{20E1CE6E-62D8-534F-BBAF-4CD415B605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06672" y="6042026"/>
            <a:ext cx="1528482" cy="707886"/>
          </a:xfrm>
          <a:prstGeom prst="rect">
            <a:avLst/>
          </a:prstGeom>
        </p:spPr>
      </p:pic>
    </p:spTree>
    <p:extLst>
      <p:ext uri="{BB962C8B-B14F-4D97-AF65-F5344CB8AC3E}">
        <p14:creationId xmlns:p14="http://schemas.microsoft.com/office/powerpoint/2010/main" val="379282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D2B9-1D0D-CDB7-FAE3-6A7132CA477D}"/>
              </a:ext>
            </a:extLst>
          </p:cNvPr>
          <p:cNvSpPr>
            <a:spLocks noGrp="1"/>
          </p:cNvSpPr>
          <p:nvPr>
            <p:ph type="title"/>
          </p:nvPr>
        </p:nvSpPr>
        <p:spPr/>
        <p:txBody>
          <a:bodyPr/>
          <a:lstStyle/>
          <a:p>
            <a:pPr algn="ctr"/>
            <a:r>
              <a:rPr lang="en-US" dirty="0">
                <a:solidFill>
                  <a:schemeClr val="bg1">
                    <a:lumMod val="95000"/>
                  </a:schemeClr>
                </a:solidFill>
                <a:latin typeface="Verdana" panose="020B0604030504040204" pitchFamily="34" charset="0"/>
                <a:ea typeface="Verdana" panose="020B0604030504040204" pitchFamily="34" charset="0"/>
              </a:rPr>
              <a:t>Recharge Operations</a:t>
            </a:r>
          </a:p>
        </p:txBody>
      </p:sp>
      <p:sp>
        <p:nvSpPr>
          <p:cNvPr id="3" name="Content Placeholder 2">
            <a:extLst>
              <a:ext uri="{FF2B5EF4-FFF2-40B4-BE49-F238E27FC236}">
                <a16:creationId xmlns:a16="http://schemas.microsoft.com/office/drawing/2014/main" id="{4B45AB31-E843-2872-DFC0-28B8A24CE29C}"/>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000" dirty="0">
                <a:solidFill>
                  <a:schemeClr val="bg1">
                    <a:lumMod val="95000"/>
                  </a:schemeClr>
                </a:solidFill>
              </a:rPr>
              <a:t>Roles and Responsibilities</a:t>
            </a:r>
          </a:p>
        </p:txBody>
      </p:sp>
      <p:pic>
        <p:nvPicPr>
          <p:cNvPr id="4" name="Graphic 3">
            <a:extLst>
              <a:ext uri="{FF2B5EF4-FFF2-40B4-BE49-F238E27FC236}">
                <a16:creationId xmlns:a16="http://schemas.microsoft.com/office/drawing/2014/main" id="{A13BBFBC-5E1A-4488-3746-9FF1FBD94B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73011" y="6150114"/>
            <a:ext cx="1528482" cy="707886"/>
          </a:xfrm>
          <a:prstGeom prst="rect">
            <a:avLst/>
          </a:prstGeom>
        </p:spPr>
      </p:pic>
    </p:spTree>
    <p:extLst>
      <p:ext uri="{BB962C8B-B14F-4D97-AF65-F5344CB8AC3E}">
        <p14:creationId xmlns:p14="http://schemas.microsoft.com/office/powerpoint/2010/main" val="2523404568"/>
      </p:ext>
    </p:extLst>
  </p:cSld>
  <p:clrMapOvr>
    <a:masterClrMapping/>
  </p:clrMapOvr>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890</TotalTime>
  <Words>1851</Words>
  <Application>Microsoft Office PowerPoint</Application>
  <PresentationFormat>Widescreen</PresentationFormat>
  <Paragraphs>177</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Lucida Calligraphy</vt:lpstr>
      <vt:lpstr>ProximaNova-Regular</vt:lpstr>
      <vt:lpstr>Symbol</vt:lpstr>
      <vt:lpstr>Verdana</vt:lpstr>
      <vt:lpstr>Wingdings</vt:lpstr>
      <vt:lpstr>Office Theme</vt:lpstr>
      <vt:lpstr>PowerPoint Presentation</vt:lpstr>
      <vt:lpstr>PowerPoint Presentation</vt:lpstr>
      <vt:lpstr>The University of Chicago’s Recharge compliance function is the responsibility of the Cost Analysis group within Accounting and Financial Reporting in the Financial Services Department. It has two staff members that oversee recharge compliance for the campus.</vt:lpstr>
      <vt:lpstr>What is a Recharge Operation?</vt:lpstr>
      <vt:lpstr>There are four types of Recharge Operations</vt:lpstr>
      <vt:lpstr>Recharges should be established if:</vt:lpstr>
      <vt:lpstr>Policies that govern Recharge Operations</vt:lpstr>
      <vt:lpstr>Federal Requirements</vt:lpstr>
      <vt:lpstr>Recharge Operations</vt:lpstr>
      <vt:lpstr>Recharge Financial and Operations Management</vt:lpstr>
      <vt:lpstr>Division/Department/School</vt:lpstr>
      <vt:lpstr>Financial Services/Cost Analysis</vt:lpstr>
      <vt:lpstr>Recharge Operations</vt:lpstr>
      <vt:lpstr>Recharge Rate Calculation</vt:lpstr>
      <vt:lpstr>Basic Rate Calculation Methodology</vt:lpstr>
      <vt:lpstr>There are two basic types of rates that a recharge unit uses to generate revenue:</vt:lpstr>
      <vt:lpstr>Recharge User Types</vt:lpstr>
      <vt:lpstr>Rate Template Components</vt:lpstr>
      <vt:lpstr>The Financial data required to complete the rate template will come from various sources:</vt:lpstr>
      <vt:lpstr>Recharge Rate Proposal Review Process</vt:lpstr>
      <vt:lpstr>Document Retention</vt:lpstr>
      <vt:lpstr>Other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Iesha Holmes</dc:creator>
  <cp:lastModifiedBy>Iesha Holmes</cp:lastModifiedBy>
  <cp:revision>16</cp:revision>
  <dcterms:created xsi:type="dcterms:W3CDTF">2023-02-08T20:25:10Z</dcterms:created>
  <dcterms:modified xsi:type="dcterms:W3CDTF">2024-01-08T21:25:26Z</dcterms:modified>
</cp:coreProperties>
</file>